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5"/>
  </p:notesMasterIdLst>
  <p:sldIdLst>
    <p:sldId id="334" r:id="rId2"/>
    <p:sldId id="335" r:id="rId3"/>
    <p:sldId id="336" r:id="rId4"/>
    <p:sldId id="337" r:id="rId5"/>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3" r:id="rId21"/>
    <p:sldId id="274" r:id="rId22"/>
    <p:sldId id="271" r:id="rId23"/>
    <p:sldId id="272" r:id="rId24"/>
    <p:sldId id="275" r:id="rId25"/>
    <p:sldId id="276" r:id="rId26"/>
    <p:sldId id="277" r:id="rId27"/>
    <p:sldId id="279" r:id="rId28"/>
    <p:sldId id="280" r:id="rId29"/>
    <p:sldId id="281" r:id="rId30"/>
    <p:sldId id="282" r:id="rId31"/>
    <p:sldId id="283" r:id="rId32"/>
    <p:sldId id="285" r:id="rId33"/>
    <p:sldId id="286" r:id="rId34"/>
    <p:sldId id="287" r:id="rId35"/>
    <p:sldId id="284"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8" r:id="rId74"/>
    <p:sldId id="330" r:id="rId75"/>
    <p:sldId id="331" r:id="rId76"/>
    <p:sldId id="332" r:id="rId77"/>
    <p:sldId id="333" r:id="rId78"/>
    <p:sldId id="338" r:id="rId79"/>
    <p:sldId id="339" r:id="rId80"/>
    <p:sldId id="340" r:id="rId81"/>
    <p:sldId id="341" r:id="rId82"/>
    <p:sldId id="342" r:id="rId83"/>
    <p:sldId id="343" r:id="rId84"/>
    <p:sldId id="344" r:id="rId85"/>
    <p:sldId id="345" r:id="rId86"/>
    <p:sldId id="346" r:id="rId87"/>
    <p:sldId id="347" r:id="rId88"/>
    <p:sldId id="348" r:id="rId89"/>
    <p:sldId id="349" r:id="rId90"/>
    <p:sldId id="350" r:id="rId91"/>
    <p:sldId id="351" r:id="rId92"/>
    <p:sldId id="352" r:id="rId93"/>
    <p:sldId id="353" r:id="rId9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9120" autoAdjust="0"/>
  </p:normalViewPr>
  <p:slideViewPr>
    <p:cSldViewPr>
      <p:cViewPr>
        <p:scale>
          <a:sx n="69" d="100"/>
          <a:sy n="69" d="100"/>
        </p:scale>
        <p:origin x="-1416" y="-2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958"/>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641A0C-4F67-49B4-B4DE-5D31E0BD925D}" type="datetimeFigureOut">
              <a:rPr lang="en-US" smtClean="0"/>
              <a:pPr/>
              <a:t>3/28/2012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10753A-21C3-4E5B-B0AA-5067AFB7955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510753A-21C3-4E5B-B0AA-5067AFB7955E}" type="slidenum">
              <a:rPr lang="en-US" smtClean="0"/>
              <a:pPr/>
              <a:t>26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B8D799-056C-4993-A4B3-718C703A5466}" type="datetimeFigureOut">
              <a:rPr lang="en-US" smtClean="0"/>
              <a:pPr/>
              <a:t>3/28/2012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67F95-081B-4525-8C50-E3A5EFFC365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B8D799-056C-4993-A4B3-718C703A5466}" type="datetimeFigureOut">
              <a:rPr lang="en-US" smtClean="0"/>
              <a:pPr/>
              <a:t>3/28/2012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67F95-081B-4525-8C50-E3A5EFFC365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B8D799-056C-4993-A4B3-718C703A5466}" type="datetimeFigureOut">
              <a:rPr lang="en-US" smtClean="0"/>
              <a:pPr/>
              <a:t>3/28/2012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67F95-081B-4525-8C50-E3A5EFFC365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B8D799-056C-4993-A4B3-718C703A5466}" type="datetimeFigureOut">
              <a:rPr lang="en-US" smtClean="0"/>
              <a:pPr/>
              <a:t>3/28/2012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67F95-081B-4525-8C50-E3A5EFFC365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B8D799-056C-4993-A4B3-718C703A5466}" type="datetimeFigureOut">
              <a:rPr lang="en-US" smtClean="0"/>
              <a:pPr/>
              <a:t>3/28/2012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67F95-081B-4525-8C50-E3A5EFFC365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B8D799-056C-4993-A4B3-718C703A5466}" type="datetimeFigureOut">
              <a:rPr lang="en-US" smtClean="0"/>
              <a:pPr/>
              <a:t>3/28/2012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167F95-081B-4525-8C50-E3A5EFFC365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B8D799-056C-4993-A4B3-718C703A5466}" type="datetimeFigureOut">
              <a:rPr lang="en-US" smtClean="0"/>
              <a:pPr/>
              <a:t>3/28/2012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167F95-081B-4525-8C50-E3A5EFFC365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B8D799-056C-4993-A4B3-718C703A5466}" type="datetimeFigureOut">
              <a:rPr lang="en-US" smtClean="0"/>
              <a:pPr/>
              <a:t>3/28/2012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167F95-081B-4525-8C50-E3A5EFFC365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B8D799-056C-4993-A4B3-718C703A5466}" type="datetimeFigureOut">
              <a:rPr lang="en-US" smtClean="0"/>
              <a:pPr/>
              <a:t>3/28/2012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167F95-081B-4525-8C50-E3A5EFFC365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B8D799-056C-4993-A4B3-718C703A5466}" type="datetimeFigureOut">
              <a:rPr lang="en-US" smtClean="0"/>
              <a:pPr/>
              <a:t>3/28/2012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167F95-081B-4525-8C50-E3A5EFFC365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B8D799-056C-4993-A4B3-718C703A5466}" type="datetimeFigureOut">
              <a:rPr lang="en-US" smtClean="0"/>
              <a:pPr/>
              <a:t>3/28/2012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167F95-081B-4525-8C50-E3A5EFFC365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B8D799-056C-4993-A4B3-718C703A5466}" type="datetimeFigureOut">
              <a:rPr lang="en-US" smtClean="0"/>
              <a:pPr/>
              <a:t>3/28/2012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167F95-081B-4525-8C50-E3A5EFFC365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1.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2.gif"/><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3.gif"/><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4.gif"/><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114925"/>
            <a:ext cx="91440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Pregaditja</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instalimi</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i</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Windows 7</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Fillimishte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duhet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sigurohemi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jane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plotesuar</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parakushtet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sowtverike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hardverike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perkatesishte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minimumi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kerkesave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hardwerike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nevojiten</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instalimin</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operativ</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Gjithashtu</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nevojshme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percaktohemi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cilin</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edicion</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operativ</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do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instalojme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cilen</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arkitekture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do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shfrytezojme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32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bitesh</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64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bitesh</a:t>
            </a:r>
            <a:r>
              <a:rPr kumimoji="0" lang="en-US" sz="12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r>
              <a:rPr kumimoji="0" lang="en-US" sz="8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4" descr="http://www.link-elearning.com/linkdl/coursefiles/466/WIN7_01_01.png"/>
          <p:cNvPicPr/>
          <p:nvPr/>
        </p:nvPicPr>
        <p:blipFill>
          <a:blip r:embed="rId2" cstate="print"/>
          <a:srcRect/>
          <a:stretch>
            <a:fillRect/>
          </a:stretch>
        </p:blipFill>
        <p:spPr bwMode="auto">
          <a:xfrm>
            <a:off x="2819400" y="1905000"/>
            <a:ext cx="2590800" cy="1676400"/>
          </a:xfrm>
          <a:prstGeom prst="rect">
            <a:avLst/>
          </a:prstGeom>
          <a:noFill/>
          <a:ln w="9525">
            <a:noFill/>
            <a:miter lim="800000"/>
            <a:headEnd/>
            <a:tailEnd/>
          </a:ln>
        </p:spPr>
      </p:pic>
      <p:sp>
        <p:nvSpPr>
          <p:cNvPr id="1026" name="Rectangle 2"/>
          <p:cNvSpPr>
            <a:spLocks noChangeArrowheads="1"/>
          </p:cNvSpPr>
          <p:nvPr/>
        </p:nvSpPr>
        <p:spPr bwMode="auto">
          <a:xfrm>
            <a:off x="0" y="3798094"/>
            <a:ext cx="9144000" cy="2462213"/>
          </a:xfrm>
          <a:prstGeom prst="rect">
            <a:avLst/>
          </a:prstGeom>
          <a:solidFill>
            <a:srgbClr val="F5F5F5"/>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Karakteristikat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kryesore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operativ</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Windows 7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janë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ndara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seksione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vijon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Efikasiteti</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operativ</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Windows 7 do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përfshijë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veglat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që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thjeshtojnë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përdorimin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organizimin,qasjen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nga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distanca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shikimin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kerkimin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dokumenteve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dhënave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Siguria</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 </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operativ</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Windows7 ne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esence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është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ndërtuar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mbi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një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platformë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sigurise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bazuar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ne  Windows Vista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vegles</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UAC</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cila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kufizon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qasjen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administratorit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per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resurset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duke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kufizuar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keshtu</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shumicen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përdoruesve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tipi standard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përdoruesve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Mbrojtja</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shumfishte</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dhënave</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(Multiple)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operativ</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Windows 7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përmban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disa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shtresa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mbrojtjes</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qe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përfshijnë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shërbimet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mëposhtme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protokollet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veglat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RMS</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mundeson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shtytjen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polisave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ne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kuader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organizimit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EFS</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(Encryption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dhënave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nivel</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përdoruesi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BitLocker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ofron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encryption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plotë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volumit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IPSec</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cryption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ne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lidhjet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rrjetit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52400"/>
            <a:ext cx="8763000" cy="1477328"/>
          </a:xfrm>
          <a:prstGeom prst="rect">
            <a:avLst/>
          </a:prstGeom>
        </p:spPr>
        <p:txBody>
          <a:bodyPr wrap="square">
            <a:spAutoFit/>
          </a:bodyPr>
          <a:lstStyle/>
          <a:p>
            <a:r>
              <a:rPr lang="sq-AL" dirty="0"/>
              <a:t>Duke klikuar në opsionin Customize marrim listen nga të cilat ju mund të bëni një përzgjedhje  të dhënave për të ruajtur dhe të transmetuar në një tjetër  kompjuter. Përzgjedhja është thjesht duke cekirat (konfirmuar) ose scekirat (ckonfirmuar) opcionet e ofruara. Gjithashtu, duke klikuar në</a:t>
            </a:r>
            <a:r>
              <a:rPr lang="en-US" dirty="0"/>
              <a:t>  </a:t>
            </a:r>
            <a:r>
              <a:rPr lang="en-US" b="1" dirty="0"/>
              <a:t>Advanced link</a:t>
            </a:r>
            <a:r>
              <a:rPr lang="en-US" dirty="0"/>
              <a:t> ne </a:t>
            </a:r>
            <a:r>
              <a:rPr lang="en-US" dirty="0" err="1"/>
              <a:t>menyne</a:t>
            </a:r>
            <a:r>
              <a:rPr lang="en-US" dirty="0"/>
              <a:t> </a:t>
            </a:r>
            <a:r>
              <a:rPr lang="en-US" dirty="0" err="1"/>
              <a:t>vijuese</a:t>
            </a:r>
            <a:r>
              <a:rPr lang="en-US" dirty="0"/>
              <a:t> </a:t>
            </a:r>
            <a:r>
              <a:rPr lang="en-US" dirty="0" err="1"/>
              <a:t>mundemi</a:t>
            </a:r>
            <a:r>
              <a:rPr lang="en-US" dirty="0"/>
              <a:t> </a:t>
            </a:r>
            <a:r>
              <a:rPr lang="en-US" dirty="0" err="1"/>
              <a:t>te</a:t>
            </a:r>
            <a:r>
              <a:rPr lang="en-US" dirty="0"/>
              <a:t> </a:t>
            </a:r>
            <a:r>
              <a:rPr lang="en-US" dirty="0" err="1"/>
              <a:t>ndajme</a:t>
            </a:r>
            <a:r>
              <a:rPr lang="en-US" dirty="0"/>
              <a:t> </a:t>
            </a:r>
            <a:r>
              <a:rPr lang="en-US" dirty="0" err="1"/>
              <a:t>resurse</a:t>
            </a:r>
            <a:r>
              <a:rPr lang="en-US" dirty="0"/>
              <a:t> </a:t>
            </a:r>
            <a:r>
              <a:rPr lang="en-US" dirty="0" err="1"/>
              <a:t>qe</a:t>
            </a:r>
            <a:r>
              <a:rPr lang="en-US" dirty="0"/>
              <a:t> </a:t>
            </a:r>
            <a:r>
              <a:rPr lang="en-US" dirty="0" err="1"/>
              <a:t>ndodhen</a:t>
            </a:r>
            <a:r>
              <a:rPr lang="en-US" dirty="0"/>
              <a:t> ne ate </a:t>
            </a:r>
            <a:r>
              <a:rPr lang="en-US" dirty="0" err="1"/>
              <a:t>liste</a:t>
            </a:r>
            <a:r>
              <a:rPr lang="en-US" dirty="0"/>
              <a:t> </a:t>
            </a:r>
            <a:r>
              <a:rPr lang="en-US" dirty="0" err="1"/>
              <a:t>sipas</a:t>
            </a:r>
            <a:r>
              <a:rPr lang="en-US" dirty="0"/>
              <a:t> </a:t>
            </a:r>
            <a:r>
              <a:rPr lang="en-US" b="1" dirty="0"/>
              <a:t>default </a:t>
            </a:r>
            <a:r>
              <a:rPr lang="en-US" dirty="0"/>
              <a:t>ne </a:t>
            </a:r>
            <a:r>
              <a:rPr lang="en-US" dirty="0" err="1"/>
              <a:t>princip</a:t>
            </a:r>
            <a:r>
              <a:rPr lang="en-US" dirty="0"/>
              <a:t> </a:t>
            </a:r>
            <a:r>
              <a:rPr lang="en-US" dirty="0" err="1"/>
              <a:t>te</a:t>
            </a:r>
            <a:r>
              <a:rPr lang="en-US" dirty="0"/>
              <a:t> </a:t>
            </a:r>
            <a:r>
              <a:rPr lang="en-US" dirty="0" err="1"/>
              <a:t>njejte</a:t>
            </a:r>
            <a:r>
              <a:rPr lang="en-US" dirty="0"/>
              <a:t>.</a:t>
            </a:r>
          </a:p>
        </p:txBody>
      </p:sp>
      <p:pic>
        <p:nvPicPr>
          <p:cNvPr id="20481" name="Picture 15" descr="http://www.link-elearning.com/linkdl/coursefiles/466/WIN7_03_06.png"/>
          <p:cNvPicPr>
            <a:picLocks noChangeAspect="1" noChangeArrowheads="1"/>
          </p:cNvPicPr>
          <p:nvPr/>
        </p:nvPicPr>
        <p:blipFill>
          <a:blip r:embed="rId2" cstate="print"/>
          <a:srcRect/>
          <a:stretch>
            <a:fillRect/>
          </a:stretch>
        </p:blipFill>
        <p:spPr bwMode="auto">
          <a:xfrm>
            <a:off x="1828800" y="1828799"/>
            <a:ext cx="5486400" cy="41099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152400" y="152400"/>
            <a:ext cx="8763000" cy="175432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6B6059"/>
                </a:solidFill>
                <a:effectLst/>
                <a:ea typeface="Calibri" pitchFamily="34" charset="0"/>
                <a:cs typeface="Tahoma" pitchFamily="34" charset="0"/>
              </a:rPr>
              <a:t> </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Duke klikuar në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Next </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butoni magjistari na jep mundësinë e krijimit të një fjalëkalim me të cilin ne mbrojme të dhënat e përdoruesit ndaj përdorimit të padëshiruar, sepse aplikacioni do te kerkoj nje gje te tille  përpara se të lejoj vendose të dhënat të i ruaj në një kompjuter të ri apo sistem. Në rast se përdorimi i fjalëkalimeve nuk është e nevojshme atehere fushë password e leme bosh dhe klikoni butonin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Save</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për të vazhduar më tej procesin.</a:t>
            </a:r>
            <a:endParaRPr kumimoji="0" lang="sq-AL" b="0" i="0" u="none" strike="noStrike" cap="none" normalizeH="0" baseline="0" dirty="0" smtClean="0">
              <a:ln>
                <a:noFill/>
              </a:ln>
              <a:solidFill>
                <a:schemeClr val="tx1"/>
              </a:solidFill>
              <a:effectLst/>
              <a:cs typeface="Arial" pitchFamily="34" charset="0"/>
            </a:endParaRPr>
          </a:p>
        </p:txBody>
      </p:sp>
      <p:pic>
        <p:nvPicPr>
          <p:cNvPr id="19458" name="Picture 16" descr="http://www.link-elearning.com/linkdl/coursefiles/466/WIN7_03_07.png"/>
          <p:cNvPicPr>
            <a:picLocks noChangeAspect="1" noChangeArrowheads="1"/>
          </p:cNvPicPr>
          <p:nvPr/>
        </p:nvPicPr>
        <p:blipFill>
          <a:blip r:embed="rId2" cstate="print"/>
          <a:srcRect/>
          <a:stretch>
            <a:fillRect/>
          </a:stretch>
        </p:blipFill>
        <p:spPr bwMode="auto">
          <a:xfrm>
            <a:off x="1676400" y="1981200"/>
            <a:ext cx="5791200" cy="45634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52400"/>
            <a:ext cx="8763000" cy="2308324"/>
          </a:xfrm>
          <a:prstGeom prst="rect">
            <a:avLst/>
          </a:prstGeom>
        </p:spPr>
        <p:txBody>
          <a:bodyPr wrap="square">
            <a:spAutoFit/>
          </a:bodyPr>
          <a:lstStyle/>
          <a:p>
            <a:r>
              <a:rPr lang="sq-AL" dirty="0"/>
              <a:t>Duke klikuar mbi butonin </a:t>
            </a:r>
            <a:r>
              <a:rPr lang="sq-AL" b="1" dirty="0"/>
              <a:t>Save</a:t>
            </a:r>
            <a:r>
              <a:rPr lang="sq-AL" dirty="0"/>
              <a:t> hapet një dritare e re  magjistar ku është e mundur të specifikoni një emër faili që duhet ruajtur dhe destinacionin e tij. Pas zgjedhjes emrit te fajllit dhe ruajtjen ne destinacionit e deshiruar, magjistari automatikisht e fillon procesin e magazinimit te të dhënave të përcaktuara. Kohëzgjatja e procesit varet nga sasia e të dhënave qe duhet ruajtur. Është e nevojshme që të presim  për të përfunduar punën. Pasi aplikacioni te përfundon procesin e ruajtjes te dhenave hapët një dritare re me informata për punën sukseshme ne e magazinimit e të dhënave të zgjedhura dhe pastaj klikoni butonin </a:t>
            </a:r>
            <a:r>
              <a:rPr lang="sq-AL" b="1" dirty="0"/>
              <a:t>Next</a:t>
            </a:r>
            <a:r>
              <a:rPr lang="sq-AL" dirty="0"/>
              <a:t> për të përfunduar procesin. Dhe tani magjistari mbyll aplikacionin..</a:t>
            </a:r>
            <a:endParaRPr lang="en-US" dirty="0"/>
          </a:p>
        </p:txBody>
      </p:sp>
      <p:pic>
        <p:nvPicPr>
          <p:cNvPr id="18433" name="Picture 17" descr="http://www.link-elearning.com/linkdl/coursefiles/466/WIN7_03_08.png"/>
          <p:cNvPicPr>
            <a:picLocks noChangeAspect="1" noChangeArrowheads="1"/>
          </p:cNvPicPr>
          <p:nvPr/>
        </p:nvPicPr>
        <p:blipFill>
          <a:blip r:embed="rId2" cstate="print"/>
          <a:srcRect/>
          <a:stretch>
            <a:fillRect/>
          </a:stretch>
        </p:blipFill>
        <p:spPr bwMode="auto">
          <a:xfrm>
            <a:off x="2057400" y="2514600"/>
            <a:ext cx="5182640" cy="403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52400"/>
            <a:ext cx="8839200" cy="1200329"/>
          </a:xfrm>
          <a:prstGeom prst="rect">
            <a:avLst/>
          </a:prstGeom>
        </p:spPr>
        <p:txBody>
          <a:bodyPr wrap="square">
            <a:spAutoFit/>
          </a:bodyPr>
          <a:lstStyle/>
          <a:p>
            <a:r>
              <a:rPr lang="en-US" dirty="0" err="1"/>
              <a:t>Nëse</a:t>
            </a:r>
            <a:r>
              <a:rPr lang="en-US" dirty="0"/>
              <a:t> </a:t>
            </a:r>
            <a:r>
              <a:rPr lang="en-US" dirty="0" err="1"/>
              <a:t>keni</a:t>
            </a:r>
            <a:r>
              <a:rPr lang="en-US" dirty="0"/>
              <a:t> </a:t>
            </a:r>
            <a:r>
              <a:rPr lang="en-US" dirty="0" err="1"/>
              <a:t>hapur</a:t>
            </a:r>
            <a:r>
              <a:rPr lang="en-US" dirty="0"/>
              <a:t> </a:t>
            </a:r>
            <a:r>
              <a:rPr lang="en-US" dirty="0" err="1"/>
              <a:t>destinacion</a:t>
            </a:r>
            <a:r>
              <a:rPr lang="en-US" dirty="0"/>
              <a:t> </a:t>
            </a:r>
            <a:r>
              <a:rPr lang="en-US" dirty="0" err="1"/>
              <a:t>që</a:t>
            </a:r>
            <a:r>
              <a:rPr lang="en-US" dirty="0"/>
              <a:t> </a:t>
            </a:r>
            <a:r>
              <a:rPr lang="en-US" dirty="0" err="1"/>
              <a:t>është</a:t>
            </a:r>
            <a:r>
              <a:rPr lang="en-US" dirty="0"/>
              <a:t> </a:t>
            </a:r>
            <a:r>
              <a:rPr lang="en-US" dirty="0" err="1"/>
              <a:t>përcaktuar</a:t>
            </a:r>
            <a:r>
              <a:rPr lang="en-US" dirty="0"/>
              <a:t> </a:t>
            </a:r>
            <a:r>
              <a:rPr lang="en-US" dirty="0" err="1"/>
              <a:t>si</a:t>
            </a:r>
            <a:r>
              <a:rPr lang="en-US" dirty="0"/>
              <a:t> </a:t>
            </a:r>
            <a:r>
              <a:rPr lang="en-US" dirty="0" err="1"/>
              <a:t>një</a:t>
            </a:r>
            <a:r>
              <a:rPr lang="en-US" dirty="0"/>
              <a:t> </a:t>
            </a:r>
            <a:r>
              <a:rPr lang="en-US" dirty="0" err="1"/>
              <a:t>destinacion</a:t>
            </a:r>
            <a:r>
              <a:rPr lang="en-US" dirty="0"/>
              <a:t> </a:t>
            </a:r>
            <a:r>
              <a:rPr lang="en-US" dirty="0" err="1"/>
              <a:t>ku</a:t>
            </a:r>
            <a:r>
              <a:rPr lang="en-US" dirty="0"/>
              <a:t> ne do </a:t>
            </a:r>
            <a:r>
              <a:rPr lang="en-US" dirty="0" err="1"/>
              <a:t>të</a:t>
            </a:r>
            <a:r>
              <a:rPr lang="en-US" dirty="0"/>
              <a:t> </a:t>
            </a:r>
            <a:r>
              <a:rPr lang="en-US" dirty="0" err="1"/>
              <a:t>rujame</a:t>
            </a:r>
            <a:r>
              <a:rPr lang="en-US" dirty="0"/>
              <a:t> </a:t>
            </a:r>
            <a:r>
              <a:rPr lang="en-US" dirty="0" err="1"/>
              <a:t>fajllin</a:t>
            </a:r>
            <a:r>
              <a:rPr lang="en-US" dirty="0"/>
              <a:t> e </a:t>
            </a:r>
            <a:r>
              <a:rPr lang="en-US" dirty="0" err="1"/>
              <a:t>krijuar</a:t>
            </a:r>
            <a:r>
              <a:rPr lang="en-US" dirty="0"/>
              <a:t> </a:t>
            </a:r>
            <a:r>
              <a:rPr lang="en-US" dirty="0" err="1"/>
              <a:t>në</a:t>
            </a:r>
            <a:r>
              <a:rPr lang="en-US" dirty="0"/>
              <a:t> </a:t>
            </a:r>
            <a:r>
              <a:rPr lang="en-US" dirty="0" err="1"/>
              <a:t>shembullin</a:t>
            </a:r>
            <a:r>
              <a:rPr lang="en-US" dirty="0"/>
              <a:t> tone </a:t>
            </a:r>
            <a:r>
              <a:rPr lang="en-US" dirty="0" err="1"/>
              <a:t>ai</a:t>
            </a:r>
            <a:r>
              <a:rPr lang="en-US" dirty="0"/>
              <a:t> </a:t>
            </a:r>
            <a:r>
              <a:rPr lang="en-US" dirty="0" err="1"/>
              <a:t>është</a:t>
            </a:r>
            <a:r>
              <a:rPr lang="en-US" dirty="0"/>
              <a:t>  </a:t>
            </a:r>
            <a:r>
              <a:rPr lang="en-US" b="1" dirty="0"/>
              <a:t>Root C </a:t>
            </a:r>
            <a:r>
              <a:rPr lang="en-US" b="1" dirty="0" err="1"/>
              <a:t>particioni</a:t>
            </a:r>
            <a:r>
              <a:rPr lang="en-US" dirty="0"/>
              <a:t>, </a:t>
            </a:r>
            <a:r>
              <a:rPr lang="en-US" dirty="0" err="1"/>
              <a:t>atehere</a:t>
            </a:r>
            <a:r>
              <a:rPr lang="en-US" dirty="0"/>
              <a:t> </a:t>
            </a:r>
            <a:r>
              <a:rPr lang="en-US" dirty="0" err="1"/>
              <a:t>mundemi</a:t>
            </a:r>
            <a:r>
              <a:rPr lang="en-US" dirty="0"/>
              <a:t> </a:t>
            </a:r>
            <a:r>
              <a:rPr lang="en-US" dirty="0" err="1"/>
              <a:t>vizualishte</a:t>
            </a:r>
            <a:r>
              <a:rPr lang="en-US" dirty="0"/>
              <a:t> </a:t>
            </a:r>
            <a:r>
              <a:rPr lang="en-US" dirty="0" err="1"/>
              <a:t>te</a:t>
            </a:r>
            <a:r>
              <a:rPr lang="en-US" dirty="0"/>
              <a:t> </a:t>
            </a:r>
            <a:r>
              <a:rPr lang="en-US" dirty="0" err="1"/>
              <a:t>shikojme</a:t>
            </a:r>
            <a:r>
              <a:rPr lang="en-US" dirty="0"/>
              <a:t> </a:t>
            </a:r>
            <a:r>
              <a:rPr lang="en-US" dirty="0" err="1"/>
              <a:t>fajllin</a:t>
            </a:r>
            <a:r>
              <a:rPr lang="en-US" dirty="0"/>
              <a:t> e </a:t>
            </a:r>
            <a:r>
              <a:rPr lang="en-US" dirty="0" err="1"/>
              <a:t>ruajtur</a:t>
            </a:r>
            <a:r>
              <a:rPr lang="en-US" dirty="0"/>
              <a:t> </a:t>
            </a:r>
            <a:r>
              <a:rPr lang="en-US" dirty="0" err="1"/>
              <a:t>dhe</a:t>
            </a:r>
            <a:r>
              <a:rPr lang="en-US" dirty="0"/>
              <a:t> </a:t>
            </a:r>
            <a:r>
              <a:rPr lang="en-US" dirty="0" err="1"/>
              <a:t>sipas</a:t>
            </a:r>
            <a:r>
              <a:rPr lang="en-US" dirty="0"/>
              <a:t> </a:t>
            </a:r>
            <a:r>
              <a:rPr lang="en-US" dirty="0" err="1"/>
              <a:t>nevojes</a:t>
            </a:r>
            <a:r>
              <a:rPr lang="en-US" dirty="0"/>
              <a:t> </a:t>
            </a:r>
            <a:r>
              <a:rPr lang="en-US" dirty="0" err="1"/>
              <a:t>te</a:t>
            </a:r>
            <a:r>
              <a:rPr lang="en-US" dirty="0"/>
              <a:t> e </a:t>
            </a:r>
            <a:r>
              <a:rPr lang="en-US" dirty="0" err="1"/>
              <a:t>bartim</a:t>
            </a:r>
            <a:r>
              <a:rPr lang="en-US" dirty="0"/>
              <a:t> ne </a:t>
            </a:r>
            <a:r>
              <a:rPr lang="en-US" dirty="0" err="1"/>
              <a:t>ndonje</a:t>
            </a:r>
            <a:r>
              <a:rPr lang="en-US" dirty="0"/>
              <a:t> </a:t>
            </a:r>
            <a:r>
              <a:rPr lang="en-US" dirty="0" err="1"/>
              <a:t>destinacion</a:t>
            </a:r>
            <a:r>
              <a:rPr lang="en-US" dirty="0"/>
              <a:t> </a:t>
            </a:r>
            <a:r>
              <a:rPr lang="en-US" dirty="0" err="1"/>
              <a:t>tjeter</a:t>
            </a:r>
            <a:r>
              <a:rPr lang="en-US" dirty="0"/>
              <a:t> </a:t>
            </a:r>
            <a:r>
              <a:rPr lang="en-US" dirty="0" err="1"/>
              <a:t>apo</a:t>
            </a:r>
            <a:r>
              <a:rPr lang="en-US" dirty="0"/>
              <a:t> ne </a:t>
            </a:r>
            <a:r>
              <a:rPr lang="en-US" dirty="0" err="1"/>
              <a:t>diskun</a:t>
            </a:r>
            <a:r>
              <a:rPr lang="en-US" dirty="0"/>
              <a:t> optic.</a:t>
            </a:r>
          </a:p>
        </p:txBody>
      </p:sp>
      <p:pic>
        <p:nvPicPr>
          <p:cNvPr id="21506" name="Picture 18" descr="http://www.link-elearning.com/linkdl/coursefiles/466/WIN7_03_09.png"/>
          <p:cNvPicPr>
            <a:picLocks noChangeAspect="1" noChangeArrowheads="1"/>
          </p:cNvPicPr>
          <p:nvPr/>
        </p:nvPicPr>
        <p:blipFill>
          <a:blip r:embed="rId2" cstate="print"/>
          <a:srcRect/>
          <a:stretch>
            <a:fillRect/>
          </a:stretch>
        </p:blipFill>
        <p:spPr bwMode="auto">
          <a:xfrm>
            <a:off x="609600" y="1524000"/>
            <a:ext cx="8077200" cy="49661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152400" y="213955"/>
            <a:ext cx="8763000" cy="19082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err="1" smtClean="0">
                <a:ln>
                  <a:noFill/>
                </a:ln>
                <a:solidFill>
                  <a:srgbClr val="6B6059"/>
                </a:solidFill>
                <a:effectLst/>
                <a:ea typeface="Times New Roman" pitchFamily="18" charset="0"/>
                <a:cs typeface="Tahoma" pitchFamily="34" charset="0"/>
              </a:rPr>
              <a:t>Konfigurimi</a:t>
            </a:r>
            <a:r>
              <a:rPr kumimoji="0" lang="en-US" sz="2800" b="1" i="0" u="none" strike="noStrike" cap="none" normalizeH="0" baseline="0" dirty="0" smtClean="0">
                <a:ln>
                  <a:noFill/>
                </a:ln>
                <a:solidFill>
                  <a:srgbClr val="6B6059"/>
                </a:solidFill>
                <a:effectLst/>
                <a:ea typeface="Times New Roman" pitchFamily="18" charset="0"/>
                <a:cs typeface="Tahoma" pitchFamily="34" charset="0"/>
              </a:rPr>
              <a:t> </a:t>
            </a:r>
            <a:r>
              <a:rPr kumimoji="0" lang="en-US" sz="2800" b="1" i="0" u="none" strike="noStrike" cap="none" normalizeH="0" baseline="0" dirty="0" err="1" smtClean="0">
                <a:ln>
                  <a:noFill/>
                </a:ln>
                <a:solidFill>
                  <a:srgbClr val="6B6059"/>
                </a:solidFill>
                <a:effectLst/>
                <a:ea typeface="Times New Roman" pitchFamily="18" charset="0"/>
                <a:cs typeface="Tahoma" pitchFamily="34" charset="0"/>
              </a:rPr>
              <a:t>i</a:t>
            </a:r>
            <a:r>
              <a:rPr kumimoji="0" lang="en-US" sz="2800" b="1" i="0" u="none" strike="noStrike" cap="none" normalizeH="0" baseline="0" dirty="0" smtClean="0">
                <a:ln>
                  <a:noFill/>
                </a:ln>
                <a:solidFill>
                  <a:srgbClr val="6B6059"/>
                </a:solidFill>
                <a:effectLst/>
                <a:ea typeface="Times New Roman" pitchFamily="18" charset="0"/>
                <a:cs typeface="Tahoma" pitchFamily="34" charset="0"/>
              </a:rPr>
              <a:t> </a:t>
            </a:r>
            <a:r>
              <a:rPr kumimoji="0" lang="en-US" sz="2800" b="1" i="0" u="none" strike="noStrike" cap="none" normalizeH="0" baseline="0" dirty="0" err="1" smtClean="0">
                <a:ln>
                  <a:noFill/>
                </a:ln>
                <a:solidFill>
                  <a:srgbClr val="6B6059"/>
                </a:solidFill>
                <a:effectLst/>
                <a:ea typeface="Times New Roman" pitchFamily="18" charset="0"/>
                <a:cs typeface="Tahoma" pitchFamily="34" charset="0"/>
              </a:rPr>
              <a:t>paisjeve</a:t>
            </a:r>
            <a:endParaRPr kumimoji="0" lang="en-US" sz="2800" b="1" i="0" u="none" strike="noStrike" cap="none" normalizeH="0" baseline="0" dirty="0" smtClean="0">
              <a:ln>
                <a:noFill/>
              </a:ln>
              <a:solidFill>
                <a:srgbClr val="333333"/>
              </a:solidFill>
              <a:effectLst/>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err="1" smtClean="0">
                <a:ln>
                  <a:noFill/>
                </a:ln>
                <a:solidFill>
                  <a:srgbClr val="333333"/>
                </a:solidFill>
                <a:effectLst/>
                <a:ea typeface="Calibri" pitchFamily="34" charset="0"/>
                <a:cs typeface="Arial" pitchFamily="34" charset="0"/>
              </a:rPr>
              <a:t>Konfigurimin</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i</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Pajisjeve</a:t>
            </a:r>
            <a:r>
              <a:rPr kumimoji="0" lang="en-US" b="1" i="0" u="none" strike="noStrike" cap="none" normalizeH="0" baseline="0" dirty="0" smtClean="0">
                <a:ln>
                  <a:noFill/>
                </a:ln>
                <a:solidFill>
                  <a:srgbClr val="333333"/>
                </a:solidFill>
                <a:effectLst/>
                <a:ea typeface="Calibri" pitchFamily="34" charset="0"/>
                <a:cs typeface="Arial" pitchFamily="34" charset="0"/>
              </a:rPr>
              <a:t> hardware </a:t>
            </a:r>
            <a:r>
              <a:rPr kumimoji="0" lang="en-US" b="1" i="0" u="none" strike="noStrike" cap="none" normalizeH="0" baseline="0" dirty="0" err="1" smtClean="0">
                <a:ln>
                  <a:noFill/>
                </a:ln>
                <a:solidFill>
                  <a:srgbClr val="333333"/>
                </a:solidFill>
                <a:effectLst/>
                <a:ea typeface="Calibri" pitchFamily="34" charset="0"/>
                <a:cs typeface="Arial" pitchFamily="34" charset="0"/>
              </a:rPr>
              <a:t>në</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Sistemin</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Operativ</a:t>
            </a:r>
            <a:r>
              <a:rPr kumimoji="0" lang="en-US" b="1" i="0" u="none" strike="noStrike" cap="none" normalizeH="0" baseline="0" dirty="0" smtClean="0">
                <a:ln>
                  <a:noFill/>
                </a:ln>
                <a:solidFill>
                  <a:srgbClr val="333333"/>
                </a:solidFill>
                <a:effectLst/>
                <a:ea typeface="Calibri" pitchFamily="34" charset="0"/>
                <a:cs typeface="Arial" pitchFamily="34" charset="0"/>
              </a:rPr>
              <a:t> Windows 7  </a:t>
            </a:r>
            <a:r>
              <a:rPr kumimoji="0" lang="en-US" b="1" i="0" u="none" strike="noStrike" cap="none" normalizeH="0" baseline="0" dirty="0" err="1" smtClean="0">
                <a:ln>
                  <a:noFill/>
                </a:ln>
                <a:solidFill>
                  <a:srgbClr val="333333"/>
                </a:solidFill>
                <a:effectLst/>
                <a:ea typeface="Calibri" pitchFamily="34" charset="0"/>
                <a:cs typeface="Arial" pitchFamily="34" charset="0"/>
              </a:rPr>
              <a:t>bëhet</a:t>
            </a:r>
            <a:r>
              <a:rPr kumimoji="0" lang="en-US" b="1" i="0" u="none" strike="noStrike" cap="none" normalizeH="0" baseline="0" dirty="0" smtClean="0">
                <a:ln>
                  <a:noFill/>
                </a:ln>
                <a:solidFill>
                  <a:srgbClr val="333333"/>
                </a:solidFill>
                <a:effectLst/>
                <a:ea typeface="Calibri" pitchFamily="34" charset="0"/>
                <a:cs typeface="Arial" pitchFamily="34" charset="0"/>
              </a:rPr>
              <a:t> duke </a:t>
            </a:r>
            <a:r>
              <a:rPr kumimoji="0" lang="en-US" b="1" i="0" u="none" strike="noStrike" cap="none" normalizeH="0" baseline="0" dirty="0" err="1" smtClean="0">
                <a:ln>
                  <a:noFill/>
                </a:ln>
                <a:solidFill>
                  <a:srgbClr val="333333"/>
                </a:solidFill>
                <a:effectLst/>
                <a:ea typeface="Calibri" pitchFamily="34" charset="0"/>
                <a:cs typeface="Arial" pitchFamily="34" charset="0"/>
              </a:rPr>
              <a:t>përdorur</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veglen</a:t>
            </a:r>
            <a:r>
              <a:rPr kumimoji="0" lang="en-US" b="1" i="0" u="none" strike="noStrike" cap="none" normalizeH="0" baseline="0" dirty="0" smtClean="0">
                <a:ln>
                  <a:noFill/>
                </a:ln>
                <a:solidFill>
                  <a:srgbClr val="333333"/>
                </a:solidFill>
                <a:effectLst/>
                <a:ea typeface="Calibri" pitchFamily="34" charset="0"/>
                <a:cs typeface="Arial" pitchFamily="34" charset="0"/>
              </a:rPr>
              <a:t> Device Manager </a:t>
            </a:r>
            <a:r>
              <a:rPr kumimoji="0" lang="en-US" b="1" i="0" u="none" strike="noStrike" cap="none" normalizeH="0" baseline="0" dirty="0" err="1" smtClean="0">
                <a:ln>
                  <a:noFill/>
                </a:ln>
                <a:solidFill>
                  <a:srgbClr val="333333"/>
                </a:solidFill>
                <a:effectLst/>
                <a:ea typeface="Calibri" pitchFamily="34" charset="0"/>
                <a:cs typeface="Arial" pitchFamily="34" charset="0"/>
              </a:rPr>
              <a:t>të</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trashëguara</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nga</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sistemet</a:t>
            </a:r>
            <a:r>
              <a:rPr kumimoji="0" lang="en-US" b="1" i="0" u="none" strike="noStrike" cap="none" normalizeH="0" baseline="0" dirty="0" smtClean="0">
                <a:ln>
                  <a:noFill/>
                </a:ln>
                <a:solidFill>
                  <a:srgbClr val="333333"/>
                </a:solidFill>
                <a:effectLst/>
                <a:ea typeface="Calibri" pitchFamily="34" charset="0"/>
                <a:cs typeface="Arial" pitchFamily="34" charset="0"/>
              </a:rPr>
              <a:t> operative </a:t>
            </a:r>
            <a:r>
              <a:rPr kumimoji="0" lang="en-US" b="1" i="0" u="none" strike="noStrike" cap="none" normalizeH="0" baseline="0" dirty="0" err="1" smtClean="0">
                <a:ln>
                  <a:noFill/>
                </a:ln>
                <a:solidFill>
                  <a:srgbClr val="333333"/>
                </a:solidFill>
                <a:effectLst/>
                <a:ea typeface="Calibri" pitchFamily="34" charset="0"/>
                <a:cs typeface="Arial" pitchFamily="34" charset="0"/>
              </a:rPr>
              <a:t>të</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mëparshme</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Dallimi</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ketu</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është</a:t>
            </a:r>
            <a:r>
              <a:rPr kumimoji="0" lang="en-US" b="1" i="0" u="none" strike="noStrike" cap="none" normalizeH="0" baseline="0" dirty="0" smtClean="0">
                <a:ln>
                  <a:noFill/>
                </a:ln>
                <a:solidFill>
                  <a:srgbClr val="333333"/>
                </a:solidFill>
                <a:effectLst/>
                <a:ea typeface="Calibri" pitchFamily="34" charset="0"/>
                <a:cs typeface="Arial" pitchFamily="34" charset="0"/>
              </a:rPr>
              <a:t> se  Windows 7 </a:t>
            </a:r>
            <a:r>
              <a:rPr kumimoji="0" lang="en-US" b="1" i="0" u="none" strike="noStrike" cap="none" normalizeH="0" baseline="0" dirty="0" err="1" smtClean="0">
                <a:ln>
                  <a:noFill/>
                </a:ln>
                <a:solidFill>
                  <a:srgbClr val="333333"/>
                </a:solidFill>
                <a:effectLst/>
                <a:ea typeface="Calibri" pitchFamily="34" charset="0"/>
                <a:cs typeface="Arial" pitchFamily="34" charset="0"/>
              </a:rPr>
              <a:t>instalimi</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vjen</a:t>
            </a:r>
            <a:r>
              <a:rPr kumimoji="0" lang="en-US" b="1" i="0" u="none" strike="noStrike" cap="none" normalizeH="0" baseline="0" dirty="0" smtClean="0">
                <a:ln>
                  <a:noFill/>
                </a:ln>
                <a:solidFill>
                  <a:srgbClr val="333333"/>
                </a:solidFill>
                <a:effectLst/>
                <a:ea typeface="Calibri" pitchFamily="34" charset="0"/>
                <a:cs typeface="Arial" pitchFamily="34" charset="0"/>
              </a:rPr>
              <a:t> me </a:t>
            </a:r>
            <a:r>
              <a:rPr kumimoji="0" lang="en-US" b="1" i="0" u="none" strike="noStrike" cap="none" normalizeH="0" baseline="0" dirty="0" err="1" smtClean="0">
                <a:ln>
                  <a:noFill/>
                </a:ln>
                <a:solidFill>
                  <a:srgbClr val="333333"/>
                </a:solidFill>
                <a:effectLst/>
                <a:ea typeface="Calibri" pitchFamily="34" charset="0"/>
                <a:cs typeface="Arial" pitchFamily="34" charset="0"/>
              </a:rPr>
              <a:t>drajvere</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të</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shumtë</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te</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testuar</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dhe</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te</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provuar</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nga</a:t>
            </a:r>
            <a:r>
              <a:rPr kumimoji="0" lang="en-US" b="1" i="0" u="none" strike="noStrike" cap="none" normalizeH="0" baseline="0" dirty="0" smtClean="0">
                <a:ln>
                  <a:noFill/>
                </a:ln>
                <a:solidFill>
                  <a:srgbClr val="333333"/>
                </a:solidFill>
                <a:effectLst/>
                <a:ea typeface="Calibri" pitchFamily="34" charset="0"/>
                <a:cs typeface="Arial" pitchFamily="34" charset="0"/>
              </a:rPr>
              <a:t> Microsoft  </a:t>
            </a:r>
            <a:r>
              <a:rPr kumimoji="0" lang="en-US" b="1" i="0" u="none" strike="noStrike" cap="none" normalizeH="0" baseline="0" dirty="0" err="1" smtClean="0">
                <a:ln>
                  <a:noFill/>
                </a:ln>
                <a:solidFill>
                  <a:srgbClr val="333333"/>
                </a:solidFill>
                <a:effectLst/>
                <a:ea typeface="Calibri" pitchFamily="34" charset="0"/>
                <a:cs typeface="Arial" pitchFamily="34" charset="0"/>
              </a:rPr>
              <a:t>kompani</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që</a:t>
            </a:r>
            <a:r>
              <a:rPr kumimoji="0" lang="en-US" b="1" i="0" u="none" strike="noStrike" cap="none" normalizeH="0" baseline="0" dirty="0" smtClean="0">
                <a:ln>
                  <a:noFill/>
                </a:ln>
                <a:solidFill>
                  <a:srgbClr val="333333"/>
                </a:solidFill>
                <a:effectLst/>
                <a:ea typeface="Calibri" pitchFamily="34" charset="0"/>
                <a:cs typeface="Arial" pitchFamily="34" charset="0"/>
              </a:rPr>
              <a:t> u </a:t>
            </a:r>
            <a:r>
              <a:rPr kumimoji="0" lang="en-US" b="1" i="0" u="none" strike="noStrike" cap="none" normalizeH="0" baseline="0" dirty="0" err="1" smtClean="0">
                <a:ln>
                  <a:noFill/>
                </a:ln>
                <a:solidFill>
                  <a:srgbClr val="333333"/>
                </a:solidFill>
                <a:effectLst/>
                <a:ea typeface="Calibri" pitchFamily="34" charset="0"/>
                <a:cs typeface="Arial" pitchFamily="34" charset="0"/>
              </a:rPr>
              <a:t>zhvilluan</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për</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shfrytëzimin</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maksimal</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dhe</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mbeshtetje</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te</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paisjeve</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moderne</a:t>
            </a:r>
            <a:r>
              <a:rPr kumimoji="0" lang="en-US" b="1" i="0" u="none" strike="noStrike" cap="none" normalizeH="0" baseline="0" dirty="0" smtClean="0">
                <a:ln>
                  <a:noFill/>
                </a:ln>
                <a:solidFill>
                  <a:srgbClr val="333333"/>
                </a:solidFill>
                <a:effectLst/>
                <a:ea typeface="Calibri" pitchFamily="34" charset="0"/>
                <a:cs typeface="Arial" pitchFamily="34" charset="0"/>
              </a:rPr>
              <a:t> </a:t>
            </a:r>
            <a:r>
              <a:rPr kumimoji="0" lang="en-US" b="1" i="0" u="none" strike="noStrike" cap="none" normalizeH="0" baseline="0" dirty="0" err="1" smtClean="0">
                <a:ln>
                  <a:noFill/>
                </a:ln>
                <a:solidFill>
                  <a:srgbClr val="333333"/>
                </a:solidFill>
                <a:effectLst/>
                <a:ea typeface="Calibri" pitchFamily="34" charset="0"/>
                <a:cs typeface="Arial" pitchFamily="34" charset="0"/>
              </a:rPr>
              <a:t>hardverike</a:t>
            </a:r>
            <a:r>
              <a:rPr kumimoji="0" lang="en-US" b="1" i="0" u="none" strike="noStrike" cap="none" normalizeH="0" baseline="0" dirty="0" smtClean="0">
                <a:ln>
                  <a:noFill/>
                </a:ln>
                <a:solidFill>
                  <a:srgbClr val="333333"/>
                </a:solidFill>
                <a:effectLst/>
                <a:ea typeface="Calibri" pitchFamily="34" charset="0"/>
                <a:cs typeface="Arial" pitchFamily="34" charset="0"/>
              </a:rPr>
              <a:t>.</a:t>
            </a:r>
            <a:r>
              <a:rPr kumimoji="0" lang="en-US" b="0" i="0" u="none" strike="noStrike" cap="none" normalizeH="0" baseline="0" dirty="0" smtClean="0">
                <a:ln>
                  <a:noFill/>
                </a:ln>
                <a:solidFill>
                  <a:schemeClr val="tx1"/>
                </a:solidFill>
                <a:effectLst/>
                <a:cs typeface="Arial" pitchFamily="34" charset="0"/>
              </a:rPr>
              <a:t> </a:t>
            </a:r>
          </a:p>
        </p:txBody>
      </p:sp>
      <p:pic>
        <p:nvPicPr>
          <p:cNvPr id="24578" name="Picture 13" descr="http://www.link-elearning.com/linkdl/coursefiles/466/WIN7_05_01.png"/>
          <p:cNvPicPr>
            <a:picLocks noChangeAspect="1" noChangeArrowheads="1"/>
          </p:cNvPicPr>
          <p:nvPr/>
        </p:nvPicPr>
        <p:blipFill>
          <a:blip r:embed="rId2" cstate="print"/>
          <a:srcRect/>
          <a:stretch>
            <a:fillRect/>
          </a:stretch>
        </p:blipFill>
        <p:spPr bwMode="auto">
          <a:xfrm>
            <a:off x="1295400" y="2057400"/>
            <a:ext cx="6701019" cy="4495800"/>
          </a:xfrm>
          <a:prstGeom prst="rect">
            <a:avLst/>
          </a:prstGeom>
          <a:noFill/>
          <a:ln w="9525">
            <a:noFill/>
            <a:miter lim="800000"/>
            <a:headEnd/>
            <a:tailEnd/>
          </a:ln>
        </p:spPr>
      </p:pic>
      <p:sp>
        <p:nvSpPr>
          <p:cNvPr id="5" name="Rectangle 4"/>
          <p:cNvSpPr/>
          <p:nvPr/>
        </p:nvSpPr>
        <p:spPr>
          <a:xfrm>
            <a:off x="8229600" y="6096000"/>
            <a:ext cx="646331" cy="369332"/>
          </a:xfrm>
          <a:prstGeom prst="rect">
            <a:avLst/>
          </a:prstGeom>
        </p:spPr>
        <p:txBody>
          <a:bodyPr wrap="none">
            <a:spAutoFit/>
          </a:bodyPr>
          <a:lstStyle/>
          <a:p>
            <a:r>
              <a:rPr lang="en-US" b="1" i="1" dirty="0"/>
              <a:t>Fig.1</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0" y="76200"/>
            <a:ext cx="9067800" cy="4247317"/>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Duke klikuar në menynë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Start</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pastaj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Control Panel</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kemi ardhur për tek vegla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Device Manager</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që na lejon në mënyrë efektive konfigurimin dhe instalimin e hardwerit ne komjuter. Aktivizimi i vegles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Device Manager</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hap një dritare duke treguar instalimin e hardwerit  në kompjuterin tuaj. Duke klikuar në shigjeten para çdo pajisje mund të shihom  hardwerin perkates dhe konfigurojme punen e ketyre paisjeve. Siç shohim në shembullin permes dritares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Device Manager</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na jane treguar të gjitha pajisjet e sistemit, procesori, hardware multimedia, adapteret e rrjetit, paisjet optike perkatese etj. </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Duke klikuar me te djathten ne ndonje nga paisjet harwerike fitojme listen rënese me opcionet perkatese konfiguruese fig.1 Ne listen renese paraqiten keto opcione:</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1" i="0" u="none" strike="noStrike" cap="none" normalizeH="0" baseline="0" dirty="0" smtClean="0">
                <a:ln>
                  <a:noFill/>
                </a:ln>
                <a:solidFill>
                  <a:srgbClr val="333333"/>
                </a:solidFill>
                <a:effectLst/>
                <a:ea typeface="Times New Roman" pitchFamily="18" charset="0"/>
                <a:cs typeface="Arial" pitchFamily="34" charset="0"/>
              </a:rPr>
              <a:t>-Update Driver Software</a:t>
            </a:r>
            <a:r>
              <a:rPr kumimoji="0" lang="sq-AL" b="0" i="0" u="none" strike="noStrike" cap="none" normalizeH="0" baseline="0" dirty="0" smtClean="0">
                <a:ln>
                  <a:noFill/>
                </a:ln>
                <a:solidFill>
                  <a:srgbClr val="333333"/>
                </a:solidFill>
                <a:effectLst/>
                <a:ea typeface="Times New Roman" pitchFamily="18" charset="0"/>
                <a:cs typeface="Arial" pitchFamily="34" charset="0"/>
              </a:rPr>
              <a:t> (një opsion që lejon rregullishte azurnimin e versione te reja te permirsuara te drajverëve)</a:t>
            </a:r>
            <a:br>
              <a:rPr kumimoji="0" lang="sq-AL" b="0" i="0" u="none" strike="noStrike" cap="none" normalizeH="0" baseline="0" dirty="0" smtClean="0">
                <a:ln>
                  <a:noFill/>
                </a:ln>
                <a:solidFill>
                  <a:srgbClr val="333333"/>
                </a:solidFill>
                <a:effectLst/>
                <a:ea typeface="Times New Roman" pitchFamily="18" charset="0"/>
                <a:cs typeface="Arial" pitchFamily="34" charset="0"/>
              </a:rPr>
            </a:br>
            <a:r>
              <a:rPr kumimoji="0" lang="sq-AL" b="1" i="0" u="none" strike="noStrike" cap="none" normalizeH="0" baseline="0" dirty="0" smtClean="0">
                <a:ln>
                  <a:noFill/>
                </a:ln>
                <a:solidFill>
                  <a:srgbClr val="333333"/>
                </a:solidFill>
                <a:effectLst/>
                <a:ea typeface="Times New Roman" pitchFamily="18" charset="0"/>
                <a:cs typeface="Arial" pitchFamily="34" charset="0"/>
              </a:rPr>
              <a:t>- Uninstall</a:t>
            </a:r>
            <a:r>
              <a:rPr kumimoji="0" lang="sq-AL" b="0" i="0" u="none" strike="noStrike" cap="none" normalizeH="0" baseline="0" dirty="0" smtClean="0">
                <a:ln>
                  <a:noFill/>
                </a:ln>
                <a:solidFill>
                  <a:srgbClr val="333333"/>
                </a:solidFill>
                <a:effectLst/>
                <a:ea typeface="Times New Roman" pitchFamily="18" charset="0"/>
                <a:cs typeface="Arial" pitchFamily="34" charset="0"/>
              </a:rPr>
              <a:t> (opsion për të deinstaluar drajveret e hardwerit te caktuar),</a:t>
            </a:r>
            <a:br>
              <a:rPr kumimoji="0" lang="sq-AL" b="0" i="0" u="none" strike="noStrike" cap="none" normalizeH="0" baseline="0" dirty="0" smtClean="0">
                <a:ln>
                  <a:noFill/>
                </a:ln>
                <a:solidFill>
                  <a:srgbClr val="333333"/>
                </a:solidFill>
                <a:effectLst/>
                <a:ea typeface="Times New Roman" pitchFamily="18" charset="0"/>
                <a:cs typeface="Arial" pitchFamily="34" charset="0"/>
              </a:rPr>
            </a:br>
            <a:r>
              <a:rPr kumimoji="0" lang="sq-AL" b="1" i="0" u="none" strike="noStrike" cap="none" normalizeH="0" baseline="0" dirty="0" smtClean="0">
                <a:ln>
                  <a:noFill/>
                </a:ln>
                <a:solidFill>
                  <a:srgbClr val="333333"/>
                </a:solidFill>
                <a:effectLst/>
                <a:ea typeface="Times New Roman" pitchFamily="18" charset="0"/>
                <a:cs typeface="Arial" pitchFamily="34" charset="0"/>
              </a:rPr>
              <a:t>- Scan for hardware changes</a:t>
            </a:r>
            <a:r>
              <a:rPr kumimoji="0" lang="sq-AL" b="0" i="0" u="none" strike="noStrike" cap="none" normalizeH="0" baseline="0" dirty="0" smtClean="0">
                <a:ln>
                  <a:noFill/>
                </a:ln>
                <a:solidFill>
                  <a:srgbClr val="333333"/>
                </a:solidFill>
                <a:effectLst/>
                <a:ea typeface="Times New Roman" pitchFamily="18" charset="0"/>
                <a:cs typeface="Arial" pitchFamily="34" charset="0"/>
              </a:rPr>
              <a:t> (opsion per të filluar kërkimin manuel për hardwarin e instaluar) , </a:t>
            </a:r>
            <a:br>
              <a:rPr kumimoji="0" lang="sq-AL" b="0" i="0" u="none" strike="noStrike" cap="none" normalizeH="0" baseline="0" dirty="0" smtClean="0">
                <a:ln>
                  <a:noFill/>
                </a:ln>
                <a:solidFill>
                  <a:srgbClr val="333333"/>
                </a:solidFill>
                <a:effectLst/>
                <a:ea typeface="Times New Roman" pitchFamily="18" charset="0"/>
                <a:cs typeface="Arial" pitchFamily="34" charset="0"/>
              </a:rPr>
            </a:br>
            <a:r>
              <a:rPr kumimoji="0" lang="sq-AL" b="1" i="0" u="none" strike="noStrike" cap="none" normalizeH="0" baseline="0" dirty="0" smtClean="0">
                <a:ln>
                  <a:noFill/>
                </a:ln>
                <a:solidFill>
                  <a:srgbClr val="333333"/>
                </a:solidFill>
                <a:effectLst/>
                <a:ea typeface="Times New Roman" pitchFamily="18" charset="0"/>
                <a:cs typeface="Arial" pitchFamily="34" charset="0"/>
              </a:rPr>
              <a:t>• Properties</a:t>
            </a:r>
            <a:r>
              <a:rPr kumimoji="0" lang="sq-AL" b="0" i="0" u="none" strike="noStrike" cap="none" normalizeH="0" baseline="0" dirty="0" smtClean="0">
                <a:ln>
                  <a:noFill/>
                </a:ln>
                <a:solidFill>
                  <a:srgbClr val="333333"/>
                </a:solidFill>
                <a:effectLst/>
                <a:ea typeface="Times New Roman" pitchFamily="18" charset="0"/>
                <a:cs typeface="Arial" pitchFamily="34" charset="0"/>
              </a:rPr>
              <a:t>, (ju lejon për të parë informacion në lidhje me gjendjen e pajisjeve hardwerike,konfigurimine tyre dhe dhe menaxhimin).</a:t>
            </a:r>
            <a:r>
              <a:rPr kumimoji="0" lang="en-US" b="0" i="0" u="none" strike="noStrike" cap="none" normalizeH="0" baseline="0" dirty="0" smtClean="0">
                <a:ln>
                  <a:noFill/>
                </a:ln>
                <a:solidFill>
                  <a:schemeClr val="tx1"/>
                </a:solidFill>
                <a:effectLst/>
                <a:cs typeface="Arial" pitchFamily="34" charset="0"/>
              </a:rPr>
              <a:t> </a:t>
            </a:r>
          </a:p>
        </p:txBody>
      </p:sp>
      <p:sp>
        <p:nvSpPr>
          <p:cNvPr id="3" name="Rectangle 2"/>
          <p:cNvSpPr/>
          <p:nvPr/>
        </p:nvSpPr>
        <p:spPr>
          <a:xfrm>
            <a:off x="0" y="4343400"/>
            <a:ext cx="8991600" cy="1200329"/>
          </a:xfrm>
          <a:prstGeom prst="rect">
            <a:avLst/>
          </a:prstGeom>
        </p:spPr>
        <p:txBody>
          <a:bodyPr wrap="square">
            <a:spAutoFit/>
          </a:bodyPr>
          <a:lstStyle/>
          <a:p>
            <a:r>
              <a:rPr lang="sq-AL" dirty="0"/>
              <a:t>Duke klikuar në opsionin </a:t>
            </a:r>
            <a:r>
              <a:rPr lang="sq-AL" b="1" dirty="0"/>
              <a:t>Properties</a:t>
            </a:r>
            <a:r>
              <a:rPr lang="sq-AL" dirty="0"/>
              <a:t> hapet një dritare e re (Fig.2), e cila përmban disa tabs dedikuar për informacione të ndryshme rreth drajvereve te paisjeve hardwerike. By Default general tab, i cili përmban informacionin bazë mbi një hardware të caktuar, gjendjen e tij aktuale dhe problemet e mundshme në punë.</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4" descr="http://www.link-elearning.com/linkdl/coursefiles/466/WIN7_05_02.png"/>
          <p:cNvPicPr>
            <a:picLocks noChangeAspect="1" noChangeArrowheads="1"/>
          </p:cNvPicPr>
          <p:nvPr/>
        </p:nvPicPr>
        <p:blipFill>
          <a:blip r:embed="rId2" cstate="print"/>
          <a:srcRect/>
          <a:stretch>
            <a:fillRect/>
          </a:stretch>
        </p:blipFill>
        <p:spPr bwMode="auto">
          <a:xfrm>
            <a:off x="2362200" y="228600"/>
            <a:ext cx="4038600" cy="4495522"/>
          </a:xfrm>
          <a:prstGeom prst="rect">
            <a:avLst/>
          </a:prstGeom>
          <a:noFill/>
          <a:ln w="9525">
            <a:noFill/>
            <a:miter lim="800000"/>
            <a:headEnd/>
            <a:tailEnd/>
          </a:ln>
        </p:spPr>
      </p:pic>
      <p:sp>
        <p:nvSpPr>
          <p:cNvPr id="22530" name="Rectangle 2"/>
          <p:cNvSpPr>
            <a:spLocks noChangeArrowheads="1"/>
          </p:cNvSpPr>
          <p:nvPr/>
        </p:nvSpPr>
        <p:spPr bwMode="auto">
          <a:xfrm>
            <a:off x="6578104" y="4312622"/>
            <a:ext cx="545342"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6B6059"/>
                </a:solidFill>
                <a:effectLst/>
                <a:ea typeface="Times New Roman" pitchFamily="18" charset="0"/>
                <a:cs typeface="Tahoma" pitchFamily="34" charset="0"/>
              </a:rPr>
              <a:t>Fig.2</a:t>
            </a:r>
            <a:endParaRPr kumimoji="0" lang="en-US" sz="1400" b="0" i="0" u="none" strike="noStrike" cap="none" normalizeH="0" baseline="0" dirty="0" smtClean="0">
              <a:ln>
                <a:noFill/>
              </a:ln>
              <a:solidFill>
                <a:schemeClr val="tx1"/>
              </a:solidFill>
              <a:effectLst/>
              <a:cs typeface="Arial" pitchFamily="34" charset="0"/>
            </a:endParaRPr>
          </a:p>
        </p:txBody>
      </p:sp>
      <p:sp>
        <p:nvSpPr>
          <p:cNvPr id="4" name="Rectangle 3"/>
          <p:cNvSpPr/>
          <p:nvPr/>
        </p:nvSpPr>
        <p:spPr>
          <a:xfrm>
            <a:off x="152400" y="5181600"/>
            <a:ext cx="8763000" cy="923330"/>
          </a:xfrm>
          <a:prstGeom prst="rect">
            <a:avLst/>
          </a:prstGeom>
        </p:spPr>
        <p:txBody>
          <a:bodyPr wrap="square">
            <a:spAutoFit/>
          </a:bodyPr>
          <a:lstStyle/>
          <a:p>
            <a:r>
              <a:rPr lang="en-US" dirty="0" err="1"/>
              <a:t>Në</a:t>
            </a:r>
            <a:r>
              <a:rPr lang="en-US" dirty="0"/>
              <a:t> </a:t>
            </a:r>
            <a:r>
              <a:rPr lang="en-US" dirty="0" err="1"/>
              <a:t>fleten</a:t>
            </a:r>
            <a:r>
              <a:rPr lang="en-US" dirty="0"/>
              <a:t> </a:t>
            </a:r>
            <a:r>
              <a:rPr lang="en-US" b="1" dirty="0"/>
              <a:t>Driver</a:t>
            </a:r>
            <a:r>
              <a:rPr lang="en-US" dirty="0"/>
              <a:t> (fig.3)</a:t>
            </a:r>
            <a:r>
              <a:rPr lang="en-US" dirty="0" err="1"/>
              <a:t>gjenden</a:t>
            </a:r>
            <a:r>
              <a:rPr lang="en-US" dirty="0"/>
              <a:t> </a:t>
            </a:r>
            <a:r>
              <a:rPr lang="en-US" dirty="0" err="1"/>
              <a:t>informacionet</a:t>
            </a:r>
            <a:r>
              <a:rPr lang="en-US" dirty="0"/>
              <a:t> </a:t>
            </a:r>
            <a:r>
              <a:rPr lang="en-US" dirty="0" err="1"/>
              <a:t>baze</a:t>
            </a:r>
            <a:r>
              <a:rPr lang="en-US" dirty="0"/>
              <a:t> per </a:t>
            </a:r>
            <a:r>
              <a:rPr lang="en-US" dirty="0" err="1"/>
              <a:t>softverin</a:t>
            </a:r>
            <a:r>
              <a:rPr lang="en-US" dirty="0"/>
              <a:t> I </a:t>
            </a:r>
            <a:r>
              <a:rPr lang="en-US" dirty="0" err="1"/>
              <a:t>cili</a:t>
            </a:r>
            <a:r>
              <a:rPr lang="en-US" dirty="0"/>
              <a:t> e </a:t>
            </a:r>
            <a:r>
              <a:rPr lang="en-US" dirty="0" err="1"/>
              <a:t>permban</a:t>
            </a:r>
            <a:r>
              <a:rPr lang="en-US" dirty="0"/>
              <a:t> </a:t>
            </a:r>
            <a:r>
              <a:rPr lang="en-US" dirty="0" err="1"/>
              <a:t>paisjen</a:t>
            </a:r>
            <a:r>
              <a:rPr lang="en-US" dirty="0"/>
              <a:t> </a:t>
            </a:r>
            <a:r>
              <a:rPr lang="en-US" dirty="0" err="1"/>
              <a:t>hardwerike</a:t>
            </a:r>
            <a:r>
              <a:rPr lang="en-US" dirty="0"/>
              <a:t> </a:t>
            </a:r>
            <a:r>
              <a:rPr lang="en-US" dirty="0" err="1"/>
              <a:t>dhe</a:t>
            </a:r>
            <a:r>
              <a:rPr lang="en-US" dirty="0"/>
              <a:t> </a:t>
            </a:r>
            <a:r>
              <a:rPr lang="en-US" dirty="0" err="1"/>
              <a:t>komandat</a:t>
            </a:r>
            <a:r>
              <a:rPr lang="en-US" dirty="0"/>
              <a:t> me </a:t>
            </a:r>
            <a:r>
              <a:rPr lang="en-US" dirty="0" err="1"/>
              <a:t>të</a:t>
            </a:r>
            <a:r>
              <a:rPr lang="en-US" dirty="0"/>
              <a:t> </a:t>
            </a:r>
            <a:r>
              <a:rPr lang="en-US" dirty="0" err="1"/>
              <a:t>cilën</a:t>
            </a:r>
            <a:r>
              <a:rPr lang="en-US" dirty="0"/>
              <a:t> </a:t>
            </a:r>
            <a:r>
              <a:rPr lang="en-US" dirty="0" err="1"/>
              <a:t>është</a:t>
            </a:r>
            <a:r>
              <a:rPr lang="en-US" dirty="0"/>
              <a:t> e </a:t>
            </a:r>
            <a:r>
              <a:rPr lang="en-US" dirty="0" err="1"/>
              <a:t>mundur</a:t>
            </a:r>
            <a:r>
              <a:rPr lang="en-US" dirty="0"/>
              <a:t> </a:t>
            </a:r>
            <a:r>
              <a:rPr lang="en-US" dirty="0" err="1"/>
              <a:t>për</a:t>
            </a:r>
            <a:r>
              <a:rPr lang="en-US" dirty="0"/>
              <a:t> </a:t>
            </a:r>
            <a:r>
              <a:rPr lang="en-US" dirty="0" err="1"/>
              <a:t>të</a:t>
            </a:r>
            <a:r>
              <a:rPr lang="en-US" dirty="0"/>
              <a:t> </a:t>
            </a:r>
            <a:r>
              <a:rPr lang="en-US" dirty="0" err="1"/>
              <a:t>menaxhuar</a:t>
            </a:r>
            <a:r>
              <a:rPr lang="en-US" dirty="0"/>
              <a:t> </a:t>
            </a:r>
            <a:r>
              <a:rPr lang="en-US" dirty="0" err="1"/>
              <a:t>kete</a:t>
            </a:r>
            <a:r>
              <a:rPr lang="en-US" dirty="0"/>
              <a:t> software,  </a:t>
            </a:r>
            <a:r>
              <a:rPr lang="en-US" dirty="0" err="1"/>
              <a:t>psh</a:t>
            </a:r>
            <a:r>
              <a:rPr lang="en-US" dirty="0"/>
              <a:t>. </a:t>
            </a:r>
            <a:r>
              <a:rPr lang="en-US" dirty="0" err="1"/>
              <a:t>Deinstalimin</a:t>
            </a:r>
            <a:r>
              <a:rPr lang="en-US" dirty="0"/>
              <a:t> e </a:t>
            </a:r>
            <a:r>
              <a:rPr lang="en-US" dirty="0" err="1"/>
              <a:t>tij</a:t>
            </a:r>
            <a:r>
              <a:rPr lang="en-US" dirty="0"/>
              <a:t> </a:t>
            </a:r>
            <a:r>
              <a:rPr lang="en-US" dirty="0" err="1"/>
              <a:t>nga</a:t>
            </a:r>
            <a:r>
              <a:rPr lang="en-US" dirty="0"/>
              <a:t> </a:t>
            </a:r>
            <a:r>
              <a:rPr lang="en-US" dirty="0" err="1"/>
              <a:t>kompjuteri</a:t>
            </a:r>
            <a:r>
              <a:rPr lang="en-US" dirty="0"/>
              <a:t> </a:t>
            </a:r>
            <a:r>
              <a:rPr lang="en-US" dirty="0" err="1"/>
              <a:t>etj</a:t>
            </a:r>
            <a:r>
              <a:rPr lang="en-US" dirty="0"/>
              <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6629400" y="3962400"/>
            <a:ext cx="545342"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6B6059"/>
                </a:solidFill>
                <a:effectLst/>
                <a:ea typeface="Times New Roman" pitchFamily="18" charset="0"/>
                <a:cs typeface="Tahoma" pitchFamily="34" charset="0"/>
              </a:rPr>
              <a:t>Fig.3</a:t>
            </a:r>
            <a:endParaRPr kumimoji="0" lang="en-US" sz="1400" b="0" i="0" u="none" strike="noStrike" cap="none" normalizeH="0" baseline="0" dirty="0" smtClean="0">
              <a:ln>
                <a:noFill/>
              </a:ln>
              <a:solidFill>
                <a:schemeClr val="tx1"/>
              </a:solidFill>
              <a:effectLst/>
              <a:cs typeface="Arial" pitchFamily="34" charset="0"/>
            </a:endParaRPr>
          </a:p>
        </p:txBody>
      </p:sp>
      <p:pic>
        <p:nvPicPr>
          <p:cNvPr id="25602" name="Picture 15" descr="http://www.link-elearning.com/linkdl/coursefiles/466/WIN7_05_03.png"/>
          <p:cNvPicPr>
            <a:picLocks noChangeAspect="1" noChangeArrowheads="1"/>
          </p:cNvPicPr>
          <p:nvPr/>
        </p:nvPicPr>
        <p:blipFill>
          <a:blip r:embed="rId2" cstate="print"/>
          <a:srcRect/>
          <a:stretch>
            <a:fillRect/>
          </a:stretch>
        </p:blipFill>
        <p:spPr bwMode="auto">
          <a:xfrm>
            <a:off x="2362200" y="228600"/>
            <a:ext cx="3999722" cy="4454236"/>
          </a:xfrm>
          <a:prstGeom prst="rect">
            <a:avLst/>
          </a:prstGeom>
          <a:noFill/>
          <a:ln w="9525">
            <a:noFill/>
            <a:miter lim="800000"/>
            <a:headEnd/>
            <a:tailEnd/>
          </a:ln>
        </p:spPr>
      </p:pic>
      <p:sp>
        <p:nvSpPr>
          <p:cNvPr id="6" name="Rectangle 5"/>
          <p:cNvSpPr/>
          <p:nvPr/>
        </p:nvSpPr>
        <p:spPr>
          <a:xfrm>
            <a:off x="228600" y="4971871"/>
            <a:ext cx="8686800" cy="1200329"/>
          </a:xfrm>
          <a:prstGeom prst="rect">
            <a:avLst/>
          </a:prstGeom>
        </p:spPr>
        <p:txBody>
          <a:bodyPr wrap="square">
            <a:spAutoFit/>
          </a:bodyPr>
          <a:lstStyle/>
          <a:p>
            <a:r>
              <a:rPr lang="sq-AL" dirty="0"/>
              <a:t>Drajveret  janë shkaku më i shpeshte i problemeve në punën e një sistemi operativ dhe opsionin e ndalimit ose nisjes eshte shume i dobishem me rastin e detektimit te problemeve dhe menjanimine gabimeve. Duke klikuar butonin </a:t>
            </a:r>
            <a:r>
              <a:rPr lang="sq-AL" b="1" dirty="0"/>
              <a:t>Details Driver</a:t>
            </a:r>
            <a:r>
              <a:rPr lang="sq-AL" dirty="0"/>
              <a:t> ne do të shohim ku jane  te instaluar fajllat ekzekutues dhe qfare emri kane (fig.4),</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6" descr="http://www.link-elearning.com/linkdl/coursefiles/466/WIN7_05_04.png"/>
          <p:cNvPicPr>
            <a:picLocks noChangeAspect="1" noChangeArrowheads="1"/>
          </p:cNvPicPr>
          <p:nvPr/>
        </p:nvPicPr>
        <p:blipFill>
          <a:blip r:embed="rId2" cstate="print"/>
          <a:srcRect/>
          <a:stretch>
            <a:fillRect/>
          </a:stretch>
        </p:blipFill>
        <p:spPr bwMode="auto">
          <a:xfrm>
            <a:off x="609600" y="228600"/>
            <a:ext cx="7707385" cy="3733800"/>
          </a:xfrm>
          <a:prstGeom prst="rect">
            <a:avLst/>
          </a:prstGeom>
          <a:noFill/>
          <a:ln w="9525">
            <a:noFill/>
            <a:miter lim="800000"/>
            <a:headEnd/>
            <a:tailEnd/>
          </a:ln>
        </p:spPr>
      </p:pic>
      <p:sp>
        <p:nvSpPr>
          <p:cNvPr id="26627" name="Rectangle 3"/>
          <p:cNvSpPr>
            <a:spLocks noChangeArrowheads="1"/>
          </p:cNvSpPr>
          <p:nvPr/>
        </p:nvSpPr>
        <p:spPr bwMode="auto">
          <a:xfrm>
            <a:off x="228600" y="4459575"/>
            <a:ext cx="8763000" cy="203132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Duke klikuar mbi  Driver Update aktivizohet magjistari që na ndihmon në zbulimin dhe instalimi versioneve të reja për hardware përkatëse (fig.5).</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Magjistar ofron  dy mënyra për të bere azurnim apo(update)  dhe ate:</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-Ne mënyrë automatike në të cilën magjistari automatikisht do të përpiqet për të gjetur një software të përshtatshëm në çdo kompjuter l okal ose ne një rrjete publike. </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-Një tjetër opsion është mënyra automatike në të cilën magjistar  ju lejon të konfigurosh manualisht drajverin me një version më të ri. </a:t>
            </a:r>
            <a:endParaRPr kumimoji="0" lang="sq-AL" b="0" i="0" u="none" strike="noStrike" cap="none" normalizeH="0" baseline="0" dirty="0" smtClean="0">
              <a:ln>
                <a:noFill/>
              </a:ln>
              <a:solidFill>
                <a:schemeClr val="tx1"/>
              </a:solidFill>
              <a:effectLst/>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rgbClr val="6B6059"/>
                </a:solidFill>
                <a:effectLst/>
                <a:latin typeface="Tahoma" pitchFamily="34" charset="0"/>
                <a:ea typeface="Times New Roman" pitchFamily="18" charset="0"/>
                <a:cs typeface="Tahoma"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29697" name="Picture 17" descr="http://www.link-elearning.com/linkdl/coursefiles/466/WIN7_05_05.png"/>
          <p:cNvPicPr>
            <a:picLocks noChangeAspect="1" noChangeArrowheads="1"/>
          </p:cNvPicPr>
          <p:nvPr/>
        </p:nvPicPr>
        <p:blipFill>
          <a:blip r:embed="rId2" cstate="print"/>
          <a:srcRect/>
          <a:stretch>
            <a:fillRect/>
          </a:stretch>
        </p:blipFill>
        <p:spPr bwMode="auto">
          <a:xfrm>
            <a:off x="1143000" y="381000"/>
            <a:ext cx="7117582" cy="5181600"/>
          </a:xfrm>
          <a:prstGeom prst="rect">
            <a:avLst/>
          </a:prstGeom>
          <a:noFill/>
        </p:spPr>
      </p:pic>
      <p:sp>
        <p:nvSpPr>
          <p:cNvPr id="29699" name="Rectangle 3"/>
          <p:cNvSpPr>
            <a:spLocks noChangeArrowheads="1"/>
          </p:cNvSpPr>
          <p:nvPr/>
        </p:nvSpPr>
        <p:spPr bwMode="auto">
          <a:xfrm>
            <a:off x="4267200" y="5867400"/>
            <a:ext cx="625492"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Fig5.</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28600"/>
            <a:ext cx="8991600" cy="3539430"/>
          </a:xfrm>
          <a:prstGeom prst="rect">
            <a:avLst/>
          </a:prstGeom>
        </p:spPr>
        <p:txBody>
          <a:bodyPr wrap="square">
            <a:spAutoFit/>
          </a:bodyPr>
          <a:lstStyle/>
          <a:p>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Besueshmëria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dhe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performanca</a:t>
            </a:r>
            <a:r>
              <a:rPr lang="en-US" sz="1400" dirty="0" smtClean="0">
                <a:latin typeface="Arial" pitchFamily="34" charset="0"/>
                <a:cs typeface="Arial" pitchFamily="34" charset="0"/>
              </a:rPr>
              <a:t> - </a:t>
            </a:r>
            <a:r>
              <a:rPr lang="en-US" sz="1400" dirty="0" err="1" smtClean="0">
                <a:latin typeface="Arial" pitchFamily="34" charset="0"/>
                <a:cs typeface="Arial" pitchFamily="34" charset="0"/>
              </a:rPr>
              <a:t>Sistemi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operativ</a:t>
            </a:r>
            <a:r>
              <a:rPr lang="en-US" sz="1400" dirty="0" smtClean="0">
                <a:latin typeface="Arial" pitchFamily="34" charset="0"/>
                <a:cs typeface="Arial" pitchFamily="34" charset="0"/>
              </a:rPr>
              <a:t> Windows 7 </a:t>
            </a:r>
            <a:r>
              <a:rPr lang="en-US" sz="1400" dirty="0" err="1" smtClean="0">
                <a:latin typeface="Arial" pitchFamily="34" charset="0"/>
                <a:cs typeface="Arial" pitchFamily="34" charset="0"/>
              </a:rPr>
              <a:t>shfrytezon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përparësit</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hardwerit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moderne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për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siguruar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funksionimin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shpejtë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dhe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stabilitet</a:t>
            </a:r>
            <a:r>
              <a:rPr lang="en-US" sz="1400" dirty="0" smtClean="0">
                <a:latin typeface="Arial" pitchFamily="34" charset="0"/>
                <a:cs typeface="Arial" pitchFamily="34" charset="0"/>
              </a:rPr>
              <a:t> duke </a:t>
            </a:r>
            <a:r>
              <a:rPr lang="en-US" sz="1400" dirty="0" err="1" smtClean="0">
                <a:latin typeface="Arial" pitchFamily="34" charset="0"/>
                <a:cs typeface="Arial" pitchFamily="34" charset="0"/>
              </a:rPr>
              <a:t>avancuar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përvojën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përdorues</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krahasim</a:t>
            </a:r>
            <a:r>
              <a:rPr lang="en-US" sz="1400" dirty="0" smtClean="0">
                <a:latin typeface="Arial" pitchFamily="34" charset="0"/>
                <a:cs typeface="Arial" pitchFamily="34" charset="0"/>
              </a:rPr>
              <a:t> me </a:t>
            </a:r>
            <a:r>
              <a:rPr lang="en-US" sz="1400" dirty="0" err="1" smtClean="0">
                <a:latin typeface="Arial" pitchFamily="34" charset="0"/>
                <a:cs typeface="Arial" pitchFamily="34" charset="0"/>
              </a:rPr>
              <a:t>versionet</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mëparshme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sistemeve</a:t>
            </a:r>
            <a:r>
              <a:rPr lang="en-US" sz="1400" dirty="0" smtClean="0">
                <a:latin typeface="Arial" pitchFamily="34" charset="0"/>
                <a:cs typeface="Arial" pitchFamily="34" charset="0"/>
              </a:rPr>
              <a:t> operative. </a:t>
            </a:r>
          </a:p>
          <a:p>
            <a:r>
              <a:rPr lang="en-US" sz="1400" dirty="0" smtClean="0">
                <a:latin typeface="Arial" pitchFamily="34" charset="0"/>
                <a:cs typeface="Arial" pitchFamily="34" charset="0"/>
              </a:rPr>
              <a:t/>
            </a:r>
            <a:br>
              <a:rPr lang="en-US" sz="1400" dirty="0" smtClean="0">
                <a:latin typeface="Arial" pitchFamily="34" charset="0"/>
                <a:cs typeface="Arial" pitchFamily="34" charset="0"/>
              </a:rPr>
            </a:b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Perdorimi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dhe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instalimi</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Sistemi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operativ</a:t>
            </a:r>
            <a:r>
              <a:rPr lang="en-US" sz="1400" dirty="0" smtClean="0">
                <a:latin typeface="Arial" pitchFamily="34" charset="0"/>
                <a:cs typeface="Arial" pitchFamily="34" charset="0"/>
              </a:rPr>
              <a:t> Windows 7 </a:t>
            </a:r>
            <a:r>
              <a:rPr lang="en-US" sz="1400" dirty="0" err="1" smtClean="0">
                <a:latin typeface="Arial" pitchFamily="34" charset="0"/>
                <a:cs typeface="Arial" pitchFamily="34" charset="0"/>
              </a:rPr>
              <a:t>mund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zbatohen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ose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instalohet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mënyra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ndryshme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instalimi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permes</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diskut</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optik</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duke </a:t>
            </a:r>
            <a:r>
              <a:rPr lang="en-US" sz="1400" b="1" dirty="0" err="1" smtClean="0">
                <a:latin typeface="Arial" pitchFamily="34" charset="0"/>
                <a:cs typeface="Arial" pitchFamily="34" charset="0"/>
              </a:rPr>
              <a:t>përdorur</a:t>
            </a:r>
            <a:r>
              <a:rPr lang="en-US" sz="1400" b="1" dirty="0" smtClean="0">
                <a:latin typeface="Arial" pitchFamily="34" charset="0"/>
                <a:cs typeface="Arial" pitchFamily="34" charset="0"/>
              </a:rPr>
              <a:t> image </a:t>
            </a:r>
            <a:r>
              <a:rPr lang="en-US" sz="1400" b="1" dirty="0" err="1" smtClean="0">
                <a:latin typeface="Arial" pitchFamily="34" charset="0"/>
                <a:cs typeface="Arial" pitchFamily="34" charset="0"/>
              </a:rPr>
              <a:t>fajllin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etj</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Një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nga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mënyrat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efektive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është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që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instaloni</a:t>
            </a:r>
            <a:r>
              <a:rPr lang="en-US" sz="1400" dirty="0" smtClean="0">
                <a:latin typeface="Arial" pitchFamily="34" charset="0"/>
                <a:cs typeface="Arial" pitchFamily="34" charset="0"/>
              </a:rPr>
              <a:t> duke </a:t>
            </a:r>
            <a:r>
              <a:rPr lang="en-US" sz="1400" dirty="0" err="1" smtClean="0">
                <a:latin typeface="Arial" pitchFamily="34" charset="0"/>
                <a:cs typeface="Arial" pitchFamily="34" charset="0"/>
              </a:rPr>
              <a:t>përdorur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skedarin</a:t>
            </a:r>
            <a:r>
              <a:rPr lang="en-US" sz="1400" dirty="0" smtClean="0">
                <a:latin typeface="Arial" pitchFamily="34" charset="0"/>
                <a:cs typeface="Arial" pitchFamily="34" charset="0"/>
              </a:rPr>
              <a:t> Image me </a:t>
            </a:r>
            <a:r>
              <a:rPr lang="en-US" sz="1400" dirty="0" err="1" smtClean="0">
                <a:latin typeface="Arial" pitchFamily="34" charset="0"/>
                <a:cs typeface="Arial" pitchFamily="34" charset="0"/>
              </a:rPr>
              <a:t>kusht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qe</a:t>
            </a:r>
            <a:r>
              <a:rPr lang="en-US" sz="1400" dirty="0" smtClean="0">
                <a:latin typeface="Arial" pitchFamily="34" charset="0"/>
                <a:cs typeface="Arial" pitchFamily="34" charset="0"/>
              </a:rPr>
              <a:t> Image </a:t>
            </a:r>
            <a:r>
              <a:rPr lang="en-US" sz="1400" dirty="0" err="1" smtClean="0">
                <a:latin typeface="Arial" pitchFamily="34" charset="0"/>
                <a:cs typeface="Arial" pitchFamily="34" charset="0"/>
              </a:rPr>
              <a:t>fajlli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te</a:t>
            </a:r>
            <a:r>
              <a:rPr lang="en-US" sz="1400" dirty="0" smtClean="0">
                <a:latin typeface="Arial" pitchFamily="34" charset="0"/>
                <a:cs typeface="Arial" pitchFamily="34" charset="0"/>
              </a:rPr>
              <a:t> jet I </a:t>
            </a:r>
            <a:r>
              <a:rPr lang="en-US" sz="1400" dirty="0" err="1" smtClean="0">
                <a:latin typeface="Arial" pitchFamily="34" charset="0"/>
                <a:cs typeface="Arial" pitchFamily="34" charset="0"/>
              </a:rPr>
              <a:t>tipit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modulare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sistemin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operativ</a:t>
            </a:r>
            <a:r>
              <a:rPr lang="en-US" sz="1400" dirty="0" smtClean="0">
                <a:latin typeface="Arial" pitchFamily="34" charset="0"/>
                <a:cs typeface="Arial" pitchFamily="34" charset="0"/>
              </a:rPr>
              <a:t> Windows 7 </a:t>
            </a:r>
            <a:r>
              <a:rPr lang="en-US" sz="1400" dirty="0" err="1" smtClean="0">
                <a:latin typeface="Arial" pitchFamily="34" charset="0"/>
                <a:cs typeface="Arial" pitchFamily="34" charset="0"/>
              </a:rPr>
              <a:t>kështu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që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është</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mundur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që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përshtatet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nevojave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organizatave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apo</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individëve</a:t>
            </a:r>
            <a:r>
              <a:rPr lang="en-US" sz="1400" dirty="0" smtClean="0">
                <a:latin typeface="Arial" pitchFamily="34" charset="0"/>
                <a:cs typeface="Arial" pitchFamily="34" charset="0"/>
              </a:rPr>
              <a:t>. </a:t>
            </a:r>
          </a:p>
          <a:p>
            <a:r>
              <a:rPr lang="en-US" sz="1400" dirty="0" smtClean="0">
                <a:latin typeface="Arial" pitchFamily="34" charset="0"/>
                <a:cs typeface="Arial" pitchFamily="34" charset="0"/>
              </a:rPr>
              <a:t/>
            </a:r>
            <a:br>
              <a:rPr lang="en-US" sz="1400" dirty="0" smtClean="0">
                <a:latin typeface="Arial" pitchFamily="34" charset="0"/>
                <a:cs typeface="Arial" pitchFamily="34" charset="0"/>
              </a:rPr>
            </a:b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Produktiviteti</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Sistemi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operativ</a:t>
            </a:r>
            <a:r>
              <a:rPr lang="en-US" sz="1400" dirty="0" smtClean="0">
                <a:latin typeface="Arial" pitchFamily="34" charset="0"/>
                <a:cs typeface="Arial" pitchFamily="34" charset="0"/>
              </a:rPr>
              <a:t> Windows 7 </a:t>
            </a:r>
            <a:r>
              <a:rPr lang="en-US" sz="1400" dirty="0" err="1" smtClean="0">
                <a:latin typeface="Arial" pitchFamily="34" charset="0"/>
                <a:cs typeface="Arial" pitchFamily="34" charset="0"/>
              </a:rPr>
              <a:t>ofron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nje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rritje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te</a:t>
            </a:r>
            <a:r>
              <a:rPr lang="en-US" sz="1400" dirty="0" smtClean="0">
                <a:latin typeface="Arial" pitchFamily="34" charset="0"/>
                <a:cs typeface="Arial" pitchFamily="34" charset="0"/>
              </a:rPr>
              <a:t> performances per </a:t>
            </a:r>
            <a:r>
              <a:rPr lang="en-US" sz="1400" dirty="0" err="1" smtClean="0">
                <a:latin typeface="Arial" pitchFamily="34" charset="0"/>
                <a:cs typeface="Arial" pitchFamily="34" charset="0"/>
              </a:rPr>
              <a:t>shfrytezuesina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që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mundëson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rritjen</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produktivitetit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përdoruesve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dhe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administratorëve</a:t>
            </a:r>
            <a:r>
              <a:rPr lang="en-US" sz="1400" dirty="0" smtClean="0">
                <a:latin typeface="Arial" pitchFamily="34" charset="0"/>
                <a:cs typeface="Arial" pitchFamily="34" charset="0"/>
              </a:rPr>
              <a:t> duke </a:t>
            </a:r>
            <a:r>
              <a:rPr lang="en-US" sz="1400" dirty="0" err="1" smtClean="0">
                <a:latin typeface="Arial" pitchFamily="34" charset="0"/>
                <a:cs typeface="Arial" pitchFamily="34" charset="0"/>
              </a:rPr>
              <a:t>reduktuar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kohën</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nevojshme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për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punuar</a:t>
            </a:r>
            <a:r>
              <a:rPr lang="en-US" sz="1400" dirty="0" smtClean="0">
                <a:latin typeface="Arial" pitchFamily="34" charset="0"/>
                <a:cs typeface="Arial" pitchFamily="34" charset="0"/>
              </a:rPr>
              <a:t> me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dhënat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apo</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aplikacionet</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sistemeve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nga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veglat</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instaluara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jane</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BranchCache</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lejon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thirrje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shpejte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aplikacioneve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permes</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rrjetes</a:t>
            </a:r>
            <a:r>
              <a:rPr lang="en-US" sz="1400" dirty="0" smtClean="0">
                <a:latin typeface="Arial" pitchFamily="34" charset="0"/>
                <a:cs typeface="Arial" pitchFamily="34" charset="0"/>
              </a:rPr>
              <a:t>), Direct Access (</a:t>
            </a:r>
            <a:r>
              <a:rPr lang="en-US" sz="1400" dirty="0" err="1" smtClean="0">
                <a:latin typeface="Arial" pitchFamily="34" charset="0"/>
                <a:cs typeface="Arial" pitchFamily="34" charset="0"/>
              </a:rPr>
              <a:t>lidhja</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përdoruesit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largët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rrjetin</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korporatës</a:t>
            </a:r>
            <a:r>
              <a:rPr lang="en-US" sz="1400" dirty="0" smtClean="0">
                <a:latin typeface="Arial" pitchFamily="34" charset="0"/>
                <a:cs typeface="Arial" pitchFamily="34" charset="0"/>
              </a:rPr>
              <a:t> pa </a:t>
            </a:r>
            <a:r>
              <a:rPr lang="en-US" sz="1400" dirty="0" err="1" smtClean="0">
                <a:latin typeface="Arial" pitchFamily="34" charset="0"/>
                <a:cs typeface="Arial" pitchFamily="34" charset="0"/>
              </a:rPr>
              <a:t>përdorur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lidhje</a:t>
            </a:r>
            <a:r>
              <a:rPr lang="en-US" sz="1400" dirty="0" smtClean="0">
                <a:latin typeface="Arial" pitchFamily="34" charset="0"/>
                <a:cs typeface="Arial" pitchFamily="34" charset="0"/>
              </a:rPr>
              <a:t> VPN), VPN Reconnect (</a:t>
            </a:r>
            <a:r>
              <a:rPr lang="en-US" sz="1400" dirty="0" err="1" smtClean="0">
                <a:latin typeface="Arial" pitchFamily="34" charset="0"/>
                <a:cs typeface="Arial" pitchFamily="34" charset="0"/>
              </a:rPr>
              <a:t>lejon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operimin</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vazhdueshëm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dhe</a:t>
            </a:r>
            <a:r>
              <a:rPr lang="en-US" sz="1400" dirty="0" smtClean="0">
                <a:latin typeface="Arial" pitchFamily="34" charset="0"/>
                <a:cs typeface="Arial" pitchFamily="34" charset="0"/>
              </a:rPr>
              <a:t> pa </a:t>
            </a:r>
            <a:r>
              <a:rPr lang="en-US" sz="1400" dirty="0" err="1" smtClean="0">
                <a:latin typeface="Arial" pitchFamily="34" charset="0"/>
                <a:cs typeface="Arial" pitchFamily="34" charset="0"/>
              </a:rPr>
              <a:t>pengesa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përdoruesve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largëta</a:t>
            </a:r>
            <a:r>
              <a:rPr lang="en-US" sz="1400" dirty="0" smtClean="0">
                <a:latin typeface="Arial" pitchFamily="34" charset="0"/>
                <a:cs typeface="Arial" pitchFamily="34" charset="0"/>
              </a:rPr>
              <a:t>). </a:t>
            </a:r>
            <a:br>
              <a:rPr lang="en-US" sz="1400" dirty="0" smtClean="0">
                <a:latin typeface="Arial" pitchFamily="34" charset="0"/>
                <a:cs typeface="Arial" pitchFamily="34" charset="0"/>
              </a:rPr>
            </a:br>
            <a:endParaRPr lang="en-US" sz="1400" dirty="0">
              <a:latin typeface="Arial" pitchFamily="34" charset="0"/>
              <a:cs typeface="Arial" pitchFamily="34" charset="0"/>
            </a:endParaRPr>
          </a:p>
        </p:txBody>
      </p:sp>
      <p:sp>
        <p:nvSpPr>
          <p:cNvPr id="5" name="Rectangle 4"/>
          <p:cNvSpPr/>
          <p:nvPr/>
        </p:nvSpPr>
        <p:spPr>
          <a:xfrm>
            <a:off x="0" y="4038600"/>
            <a:ext cx="8839200" cy="1815882"/>
          </a:xfrm>
          <a:prstGeom prst="rect">
            <a:avLst/>
          </a:prstGeom>
        </p:spPr>
        <p:txBody>
          <a:bodyPr wrap="square">
            <a:spAutoFit/>
          </a:bodyPr>
          <a:lstStyle/>
          <a:p>
            <a:r>
              <a:rPr lang="en-US" sz="1400" dirty="0" err="1" smtClean="0">
                <a:latin typeface="Arial" pitchFamily="34" charset="0"/>
                <a:cs typeface="Arial" pitchFamily="34" charset="0"/>
              </a:rPr>
              <a:t>Sistemi</a:t>
            </a:r>
            <a:r>
              <a:rPr lang="en-US" sz="1400" dirty="0" smtClean="0">
                <a:latin typeface="Arial" pitchFamily="34" charset="0"/>
                <a:cs typeface="Arial" pitchFamily="34" charset="0"/>
              </a:rPr>
              <a:t> Windows 7 i </a:t>
            </a:r>
            <a:r>
              <a:rPr lang="en-US" sz="1400" dirty="0" err="1" smtClean="0">
                <a:latin typeface="Arial" pitchFamily="34" charset="0"/>
                <a:cs typeface="Arial" pitchFamily="34" charset="0"/>
              </a:rPr>
              <a:t>posedon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gjashtë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edicionet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që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përgjithësi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mund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ndahen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në</a:t>
            </a:r>
            <a:r>
              <a:rPr lang="en-US" sz="1400" dirty="0" smtClean="0">
                <a:latin typeface="Arial" pitchFamily="34" charset="0"/>
                <a:cs typeface="Arial" pitchFamily="34" charset="0"/>
              </a:rPr>
              <a:t> tri </a:t>
            </a:r>
            <a:r>
              <a:rPr lang="en-US" sz="1400" dirty="0" err="1" smtClean="0">
                <a:latin typeface="Arial" pitchFamily="34" charset="0"/>
                <a:cs typeface="Arial" pitchFamily="34" charset="0"/>
              </a:rPr>
              <a:t>grupe</a:t>
            </a:r>
            <a:r>
              <a:rPr lang="en-US" sz="1400" dirty="0" smtClean="0">
                <a:latin typeface="Arial" pitchFamily="34" charset="0"/>
                <a:cs typeface="Arial" pitchFamily="34" charset="0"/>
              </a:rPr>
              <a:t>: </a:t>
            </a:r>
          </a:p>
          <a:p>
            <a:r>
              <a:rPr lang="en-US" sz="1400" dirty="0" smtClean="0">
                <a:latin typeface="Arial" pitchFamily="34" charset="0"/>
                <a:cs typeface="Arial" pitchFamily="34" charset="0"/>
              </a:rPr>
              <a:t/>
            </a:r>
            <a:br>
              <a:rPr lang="en-US" sz="1400" dirty="0" smtClean="0">
                <a:latin typeface="Arial" pitchFamily="34" charset="0"/>
                <a:cs typeface="Arial" pitchFamily="34" charset="0"/>
              </a:rPr>
            </a:b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Edicioni</a:t>
            </a:r>
            <a:r>
              <a:rPr lang="en-US" sz="1400" b="1" dirty="0" smtClean="0">
                <a:latin typeface="Arial" pitchFamily="34" charset="0"/>
                <a:cs typeface="Arial" pitchFamily="34" charset="0"/>
              </a:rPr>
              <a:t> per </a:t>
            </a:r>
            <a:r>
              <a:rPr lang="en-US" sz="1400" b="1" dirty="0" err="1" smtClean="0">
                <a:latin typeface="Arial" pitchFamily="34" charset="0"/>
                <a:cs typeface="Arial" pitchFamily="34" charset="0"/>
              </a:rPr>
              <a:t>shfrytezuesit</a:t>
            </a:r>
            <a:r>
              <a:rPr lang="en-US" sz="1400" b="1" dirty="0" smtClean="0">
                <a:latin typeface="Arial" pitchFamily="34" charset="0"/>
                <a:cs typeface="Arial" pitchFamily="34" charset="0"/>
              </a:rPr>
              <a:t> e </a:t>
            </a:r>
            <a:r>
              <a:rPr lang="en-US" sz="1400" b="1" dirty="0" err="1" smtClean="0">
                <a:latin typeface="Arial" pitchFamily="34" charset="0"/>
                <a:cs typeface="Arial" pitchFamily="34" charset="0"/>
              </a:rPr>
              <a:t>zakonshem</a:t>
            </a:r>
            <a:r>
              <a:rPr lang="en-US" sz="1400" b="1" dirty="0" smtClean="0">
                <a:latin typeface="Arial" pitchFamily="34" charset="0"/>
                <a:cs typeface="Arial" pitchFamily="34" charset="0"/>
              </a:rPr>
              <a:t>, </a:t>
            </a:r>
          </a:p>
          <a:p>
            <a:r>
              <a:rPr lang="en-US" sz="1400" b="1" dirty="0" smtClean="0">
                <a:latin typeface="Arial" pitchFamily="34" charset="0"/>
                <a:cs typeface="Arial" pitchFamily="34" charset="0"/>
              </a:rPr>
              <a:t/>
            </a:r>
            <a:br>
              <a:rPr lang="en-US" sz="1400" b="1" dirty="0" smtClean="0">
                <a:latin typeface="Arial" pitchFamily="34" charset="0"/>
                <a:cs typeface="Arial" pitchFamily="34" charset="0"/>
              </a:rPr>
            </a:b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Edicioni</a:t>
            </a:r>
            <a:r>
              <a:rPr lang="en-US" sz="1400" b="1" dirty="0" smtClean="0">
                <a:latin typeface="Arial" pitchFamily="34" charset="0"/>
                <a:cs typeface="Arial" pitchFamily="34" charset="0"/>
              </a:rPr>
              <a:t> per  </a:t>
            </a:r>
            <a:r>
              <a:rPr lang="en-US" sz="1400" b="1" dirty="0" err="1" smtClean="0">
                <a:latin typeface="Arial" pitchFamily="34" charset="0"/>
                <a:cs typeface="Arial" pitchFamily="34" charset="0"/>
              </a:rPr>
              <a:t>mjedise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të</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biznesit</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dhe</a:t>
            </a:r>
            <a:r>
              <a:rPr lang="en-US" sz="1400" b="1" dirty="0" smtClean="0">
                <a:latin typeface="Arial" pitchFamily="34" charset="0"/>
                <a:cs typeface="Arial" pitchFamily="34" charset="0"/>
              </a:rPr>
              <a:t> </a:t>
            </a:r>
          </a:p>
          <a:p>
            <a:r>
              <a:rPr lang="en-US" sz="1400" b="1" dirty="0" smtClean="0">
                <a:latin typeface="Arial" pitchFamily="34" charset="0"/>
                <a:cs typeface="Arial" pitchFamily="34" charset="0"/>
              </a:rPr>
              <a:t/>
            </a:r>
            <a:br>
              <a:rPr lang="en-US" sz="1400" b="1" dirty="0" smtClean="0">
                <a:latin typeface="Arial" pitchFamily="34" charset="0"/>
                <a:cs typeface="Arial" pitchFamily="34" charset="0"/>
              </a:rPr>
            </a:b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Edicione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të</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specializuara</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
            </a:r>
            <a:br>
              <a:rPr lang="en-US" sz="1400" dirty="0" smtClean="0">
                <a:latin typeface="Arial" pitchFamily="34" charset="0"/>
                <a:cs typeface="Arial" pitchFamily="34" charset="0"/>
              </a:rPr>
            </a:br>
            <a:endParaRPr lang="en-US" sz="1400" dirty="0">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152400" y="152400"/>
            <a:ext cx="8839200" cy="1477328"/>
          </a:xfrm>
          <a:prstGeom prst="rect">
            <a:avLst/>
          </a:prstGeom>
          <a:solidFill>
            <a:srgbClr val="F5F5F5"/>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333333"/>
                </a:solidFill>
                <a:effectLst/>
                <a:ea typeface="Times New Roman" pitchFamily="18" charset="0"/>
                <a:cs typeface="Arial" pitchFamily="34" charset="0"/>
              </a:rPr>
              <a:t>Duke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klikuar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butonin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1" i="0" u="none" strike="noStrike" cap="none" normalizeH="0" baseline="0" dirty="0" smtClean="0">
                <a:ln>
                  <a:noFill/>
                </a:ln>
                <a:solidFill>
                  <a:srgbClr val="333333"/>
                </a:solidFill>
                <a:effectLst/>
                <a:ea typeface="Times New Roman" pitchFamily="18" charset="0"/>
                <a:cs typeface="Arial" pitchFamily="34" charset="0"/>
              </a:rPr>
              <a:t>Uninstall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heqen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drajveret</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nga</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sistemi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operativ</a:t>
            </a:r>
            <a:r>
              <a:rPr kumimoji="0" lang="en-US" b="0" i="0" u="none" strike="noStrike" cap="none" normalizeH="0" baseline="0" dirty="0" smtClean="0">
                <a:ln>
                  <a:noFill/>
                </a:ln>
                <a:solidFill>
                  <a:srgbClr val="333333"/>
                </a:solidFill>
                <a:effectLst/>
                <a:ea typeface="Times New Roman" pitchFamily="18" charset="0"/>
                <a:cs typeface="Arial" pitchFamily="34" charset="0"/>
              </a:rPr>
              <a:t> (fig. 6),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dhe</a:t>
            </a:r>
            <a:r>
              <a:rPr kumimoji="0" lang="en-US" b="0" i="0" u="none" strike="noStrike" cap="none" normalizeH="0" baseline="0" dirty="0" smtClean="0">
                <a:ln>
                  <a:noFill/>
                </a:ln>
                <a:solidFill>
                  <a:srgbClr val="333333"/>
                </a:solidFill>
                <a:effectLst/>
                <a:ea typeface="Times New Roman" pitchFamily="18" charset="0"/>
                <a:cs typeface="Arial" pitchFamily="34" charset="0"/>
              </a:rPr>
              <a:t> me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kete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edhe</a:t>
            </a:r>
            <a:r>
              <a:rPr kumimoji="0" lang="en-US" b="0" i="0" u="none" strike="noStrike" cap="none" normalizeH="0" baseline="0" dirty="0" smtClean="0">
                <a:ln>
                  <a:noFill/>
                </a:ln>
                <a:solidFill>
                  <a:srgbClr val="333333"/>
                </a:solidFill>
                <a:effectLst/>
                <a:ea typeface="Times New Roman" pitchFamily="18" charset="0"/>
                <a:cs typeface="Arial" pitchFamily="34" charset="0"/>
              </a:rPr>
              <a:t> vet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hardweri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Ky</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opsion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gjithashtu</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është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përdorur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gjerësisht</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gjatë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heqjes</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drajvereve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papërshtatshme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ose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jokompatabil</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nga</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sistemi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sepse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ata</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zakonisht</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shkaktojnë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ashtuquajturë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vdekjen</a:t>
            </a:r>
            <a:r>
              <a:rPr kumimoji="0" lang="en-US" b="0" i="0" u="none" strike="noStrike" cap="none" normalizeH="0" baseline="0" dirty="0" smtClean="0">
                <a:ln>
                  <a:noFill/>
                </a:ln>
                <a:solidFill>
                  <a:srgbClr val="333333"/>
                </a:solidFill>
                <a:effectLst/>
                <a:ea typeface="Times New Roman" pitchFamily="18" charset="0"/>
                <a:cs typeface="Arial" pitchFamily="34" charset="0"/>
              </a:rPr>
              <a:t> 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ekranit</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blu</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apo</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rënien</a:t>
            </a:r>
            <a:r>
              <a:rPr kumimoji="0" lang="en-US" b="0" i="0" u="none" strike="noStrike" cap="none" normalizeH="0" baseline="0" dirty="0" smtClean="0">
                <a:ln>
                  <a:noFill/>
                </a:ln>
                <a:solidFill>
                  <a:srgbClr val="333333"/>
                </a:solidFill>
                <a:effectLst/>
                <a:ea typeface="Times New Roman" pitchFamily="18" charset="0"/>
                <a:cs typeface="Arial" pitchFamily="34" charset="0"/>
              </a:rPr>
              <a:t> 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sistemit</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operativ</a:t>
            </a:r>
            <a:r>
              <a:rPr kumimoji="0" lang="en-US" b="0" i="0" u="none" strike="noStrike" cap="none" normalizeH="0" baseline="0" dirty="0" smtClean="0">
                <a:ln>
                  <a:noFill/>
                </a:ln>
                <a:solidFill>
                  <a:srgbClr val="333333"/>
                </a:solidFill>
                <a:effectLst/>
                <a:ea typeface="Times New Roman" pitchFamily="18" charset="0"/>
                <a:cs typeface="Arial" pitchFamily="34" charset="0"/>
              </a:rPr>
              <a:t>.</a:t>
            </a:r>
            <a:r>
              <a:rPr kumimoji="0" lang="en-US" b="1" i="0" u="none" strike="noStrike" cap="none" normalizeH="0" baseline="0" dirty="0" smtClean="0">
                <a:ln>
                  <a:noFill/>
                </a:ln>
                <a:solidFill>
                  <a:srgbClr val="6B6059"/>
                </a:solidFill>
                <a:effectLst/>
                <a:ea typeface="Times New Roman" pitchFamily="18" charset="0"/>
                <a:cs typeface="Tahoma" pitchFamily="34" charset="0"/>
              </a:rPr>
              <a:t>.</a:t>
            </a:r>
            <a:endParaRPr kumimoji="0" lang="en-US" b="0" i="0" u="none" strike="noStrike" cap="none" normalizeH="0" baseline="0" dirty="0" smtClean="0">
              <a:ln>
                <a:noFill/>
              </a:ln>
              <a:solidFill>
                <a:schemeClr val="tx1"/>
              </a:solidFill>
              <a:effectLst/>
              <a:cs typeface="Arial" pitchFamily="34" charset="0"/>
            </a:endParaRPr>
          </a:p>
        </p:txBody>
      </p:sp>
      <p:pic>
        <p:nvPicPr>
          <p:cNvPr id="31746" name="Picture 18" descr="http://www.link-elearning.com/linkdl/coursefiles/466/WIN7_05_06.png"/>
          <p:cNvPicPr>
            <a:picLocks noChangeAspect="1" noChangeArrowheads="1"/>
          </p:cNvPicPr>
          <p:nvPr/>
        </p:nvPicPr>
        <p:blipFill>
          <a:blip r:embed="rId2" cstate="print"/>
          <a:srcRect/>
          <a:stretch>
            <a:fillRect/>
          </a:stretch>
        </p:blipFill>
        <p:spPr bwMode="auto">
          <a:xfrm>
            <a:off x="1524000" y="2057400"/>
            <a:ext cx="6122367" cy="4114800"/>
          </a:xfrm>
          <a:prstGeom prst="rect">
            <a:avLst/>
          </a:prstGeom>
          <a:noFill/>
          <a:ln w="9525">
            <a:noFill/>
            <a:miter lim="800000"/>
            <a:headEnd/>
            <a:tailEnd/>
          </a:ln>
        </p:spPr>
      </p:pic>
      <p:sp>
        <p:nvSpPr>
          <p:cNvPr id="31747" name="Rectangle 3"/>
          <p:cNvSpPr>
            <a:spLocks noChangeArrowheads="1"/>
          </p:cNvSpPr>
          <p:nvPr/>
        </p:nvSpPr>
        <p:spPr bwMode="auto">
          <a:xfrm>
            <a:off x="4232804" y="6246911"/>
            <a:ext cx="678391"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Fig. 6</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52400" y="152400"/>
            <a:ext cx="8839200" cy="132343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Duke klikuar mbi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Details </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ne mund të shohim disa  informacione  të detajuara në lidhje me drajveret dhe menyren se si ata punojne (fig.7). Duke klikuar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Property </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zgjedhim se qfare informacione në lidhje me drajveret ne duam të shohim.</a:t>
            </a:r>
            <a:endParaRPr kumimoji="0" lang="en-US" b="1" i="0" u="none" strike="noStrike" cap="none" normalizeH="0" baseline="0" dirty="0" smtClean="0">
              <a:ln>
                <a:noFill/>
              </a:ln>
              <a:solidFill>
                <a:srgbClr val="6B6059"/>
              </a:solidFill>
              <a:effectLst/>
              <a:ea typeface="Calibri" pitchFamily="34"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smtClean="0">
                <a:ln>
                  <a:noFill/>
                </a:ln>
                <a:solidFill>
                  <a:srgbClr val="6B6059"/>
                </a:solidFill>
                <a:effectLst/>
                <a:latin typeface="Tahoma" pitchFamily="34" charset="0"/>
                <a:ea typeface="Calibri" pitchFamily="34" charset="0"/>
                <a:cs typeface="Tahoma" pitchFamily="34" charset="0"/>
              </a:rPr>
              <a:t/>
            </a:r>
            <a:br>
              <a:rPr kumimoji="0" lang="en-US" sz="800" b="1" i="0" u="none" strike="noStrike" cap="none" normalizeH="0" baseline="0" dirty="0" smtClean="0">
                <a:ln>
                  <a:noFill/>
                </a:ln>
                <a:solidFill>
                  <a:srgbClr val="6B6059"/>
                </a:solidFill>
                <a:effectLst/>
                <a:latin typeface="Tahoma" pitchFamily="34" charset="0"/>
                <a:ea typeface="Calibri" pitchFamily="34" charset="0"/>
                <a:cs typeface="Tahoma"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21" name="Picture 19" descr="http://www.link-elearning.com/linkdl/coursefiles/466/WIN7_05_07.png"/>
          <p:cNvPicPr>
            <a:picLocks noChangeAspect="1" noChangeArrowheads="1"/>
          </p:cNvPicPr>
          <p:nvPr/>
        </p:nvPicPr>
        <p:blipFill>
          <a:blip r:embed="rId2" cstate="print"/>
          <a:srcRect/>
          <a:stretch>
            <a:fillRect/>
          </a:stretch>
        </p:blipFill>
        <p:spPr bwMode="auto">
          <a:xfrm>
            <a:off x="1665514" y="1447800"/>
            <a:ext cx="5497286" cy="4810125"/>
          </a:xfrm>
          <a:prstGeom prst="rect">
            <a:avLst/>
          </a:prstGeom>
          <a:noFill/>
        </p:spPr>
      </p:pic>
      <p:sp>
        <p:nvSpPr>
          <p:cNvPr id="30723" name="Rectangle 3"/>
          <p:cNvSpPr>
            <a:spLocks noChangeArrowheads="1"/>
          </p:cNvSpPr>
          <p:nvPr/>
        </p:nvSpPr>
        <p:spPr bwMode="auto">
          <a:xfrm>
            <a:off x="3962400" y="6324600"/>
            <a:ext cx="593432"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6B6059"/>
                </a:solidFill>
                <a:effectLst/>
                <a:ea typeface="Calibri" pitchFamily="34" charset="0"/>
                <a:cs typeface="Tahoma" pitchFamily="34" charset="0"/>
              </a:rPr>
              <a:t>fig7</a:t>
            </a:r>
            <a:r>
              <a:rPr kumimoji="0" lang="en-US" b="0" i="0" u="none" strike="noStrike" cap="none" normalizeH="0" baseline="0" dirty="0" smtClean="0">
                <a:ln>
                  <a:noFill/>
                </a:ln>
                <a:solidFill>
                  <a:schemeClr val="tx1"/>
                </a:solidFill>
                <a:effectLst/>
                <a:cs typeface="Arial" pitchFamily="34" charset="0"/>
              </a:rPr>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52400" y="228600"/>
            <a:ext cx="8763000" cy="1600438"/>
          </a:xfrm>
          <a:prstGeom prst="rect">
            <a:avLst/>
          </a:prstGeom>
          <a:solidFill>
            <a:srgbClr val="F5F5F5"/>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333333"/>
                </a:solidFill>
                <a:effectLst/>
                <a:ea typeface="Times New Roman" pitchFamily="18" charset="0"/>
                <a:cs typeface="Arial" pitchFamily="34" charset="0"/>
              </a:rPr>
              <a:t>Duke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klikuar</a:t>
            </a:r>
            <a:r>
              <a:rPr kumimoji="0" lang="en-US" b="0" i="0" u="none" strike="noStrike" cap="none" normalizeH="0" baseline="0" dirty="0" smtClean="0">
                <a:ln>
                  <a:noFill/>
                </a:ln>
                <a:solidFill>
                  <a:srgbClr val="333333"/>
                </a:solidFill>
                <a:effectLst/>
                <a:ea typeface="Times New Roman" pitchFamily="18" charset="0"/>
                <a:cs typeface="Arial" pitchFamily="34" charset="0"/>
              </a:rPr>
              <a:t> Resources, ne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mund</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dijme</a:t>
            </a:r>
            <a:r>
              <a:rPr kumimoji="0" lang="en-US" b="0" i="0" u="none" strike="noStrike" cap="none" normalizeH="0" baseline="0" dirty="0" smtClean="0">
                <a:ln>
                  <a:noFill/>
                </a:ln>
                <a:solidFill>
                  <a:srgbClr val="333333"/>
                </a:solidFill>
                <a:effectLst/>
                <a:ea typeface="Times New Roman" pitchFamily="18" charset="0"/>
                <a:cs typeface="Arial" pitchFamily="34" charset="0"/>
              </a:rPr>
              <a:t> se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qfare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resurse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hardwerike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shfrytezon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hardweri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perkates</a:t>
            </a:r>
            <a:r>
              <a:rPr kumimoji="0" lang="en-US" b="0" i="0" u="none" strike="noStrike" cap="none" normalizeH="0" baseline="0" dirty="0" smtClean="0">
                <a:ln>
                  <a:noFill/>
                </a:ln>
                <a:solidFill>
                  <a:srgbClr val="333333"/>
                </a:solidFill>
                <a:effectLst/>
                <a:ea typeface="Times New Roman" pitchFamily="18" charset="0"/>
                <a:cs typeface="Arial" pitchFamily="34" charset="0"/>
              </a:rPr>
              <a:t>(fig. 8)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dhe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ndoshta</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ndryshojë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ato</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për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përmirësuar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funksionimin</a:t>
            </a:r>
            <a:r>
              <a:rPr kumimoji="0" lang="en-US" b="0" i="0" u="none" strike="noStrike" cap="none" normalizeH="0" baseline="0" dirty="0" smtClean="0">
                <a:ln>
                  <a:noFill/>
                </a:ln>
                <a:solidFill>
                  <a:srgbClr val="333333"/>
                </a:solidFill>
                <a:effectLst/>
                <a:ea typeface="Times New Roman" pitchFamily="18" charset="0"/>
                <a:cs typeface="Arial" pitchFamily="34" charset="0"/>
              </a:rPr>
              <a:t> e hardware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dhe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përdorimin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efikas</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tij</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Nuk</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është</a:t>
            </a:r>
            <a:r>
              <a:rPr kumimoji="0" lang="en-US" b="0" i="0" u="none" strike="noStrike" cap="none" normalizeH="0" baseline="0" dirty="0" smtClean="0">
                <a:ln>
                  <a:noFill/>
                </a:ln>
                <a:solidFill>
                  <a:srgbClr val="333333"/>
                </a:solidFill>
                <a:effectLst/>
                <a:ea typeface="Times New Roman" pitchFamily="18" charset="0"/>
                <a:cs typeface="Arial" pitchFamily="34" charset="0"/>
              </a:rPr>
              <a:t> 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këshillueshme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që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ndryshojmë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asgjë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nëse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nuk</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jemi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absolutisht</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sigurt</a:t>
            </a:r>
            <a:r>
              <a:rPr kumimoji="0" lang="en-US" b="0" i="0" u="none" strike="noStrike" cap="none" normalizeH="0" baseline="0" dirty="0" smtClean="0">
                <a:ln>
                  <a:noFill/>
                </a:ln>
                <a:solidFill>
                  <a:srgbClr val="333333"/>
                </a:solidFill>
                <a:effectLst/>
                <a:ea typeface="Times New Roman" pitchFamily="18" charset="0"/>
                <a:cs typeface="Arial" pitchFamily="34" charset="0"/>
              </a:rPr>
              <a:t> se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po</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bejme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nje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ndryshim</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duhur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pasi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kjo</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mund</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shkaktojë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jostabilitet</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dhe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madje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pengese</a:t>
            </a:r>
            <a:r>
              <a:rPr kumimoji="0" lang="en-US" b="0" i="0" u="none" strike="noStrike" cap="none" normalizeH="0" baseline="0" dirty="0" smtClean="0">
                <a:ln>
                  <a:noFill/>
                </a:ln>
                <a:solidFill>
                  <a:srgbClr val="333333"/>
                </a:solidFill>
                <a:effectLst/>
                <a:ea typeface="Times New Roman" pitchFamily="18" charset="0"/>
                <a:cs typeface="Arial" pitchFamily="34" charset="0"/>
              </a:rPr>
              <a:t> ne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punen</a:t>
            </a:r>
            <a:r>
              <a:rPr kumimoji="0" lang="en-US" b="0" i="0" u="none" strike="noStrike" cap="none" normalizeH="0" baseline="0" dirty="0" smtClean="0">
                <a:ln>
                  <a:noFill/>
                </a:ln>
                <a:solidFill>
                  <a:srgbClr val="333333"/>
                </a:solidFill>
                <a:effectLst/>
                <a:ea typeface="Times New Roman" pitchFamily="18" charset="0"/>
                <a:cs typeface="Arial" pitchFamily="34" charset="0"/>
              </a:rPr>
              <a:t> 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sitemit</a:t>
            </a:r>
            <a:r>
              <a:rPr kumimoji="0" lang="en-US" b="0" i="0" u="none" strike="noStrike" cap="none" normalizeH="0" baseline="0" dirty="0" smtClean="0">
                <a:ln>
                  <a:noFill/>
                </a:ln>
                <a:solidFill>
                  <a:srgbClr val="333333"/>
                </a:solidFill>
                <a:effectLst/>
                <a:ea typeface="Times New Roman" pitchFamily="18" charset="0"/>
                <a:cs typeface="Arial" pitchFamily="34" charset="0"/>
              </a:rPr>
              <a:t> ne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teresi</a:t>
            </a:r>
            <a:r>
              <a:rPr kumimoji="0" lang="en-US" b="0" i="0" u="none" strike="noStrike" cap="none" normalizeH="0" baseline="0" dirty="0" smtClean="0">
                <a:ln>
                  <a:noFill/>
                </a:ln>
                <a:solidFill>
                  <a:srgbClr val="333333"/>
                </a:solidFill>
                <a:effectLst/>
                <a:ea typeface="Times New Roman" pitchFamily="18" charset="0"/>
                <a:cs typeface="Arial" pitchFamily="34" charset="0"/>
              </a:rPr>
              <a:t>.</a:t>
            </a: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800" b="1" i="1"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673" name="Picture 20" descr="http://www.link-elearning.com/linkdl/coursefiles/466/WIN7_05_08.png"/>
          <p:cNvPicPr>
            <a:picLocks noChangeAspect="1" noChangeArrowheads="1"/>
          </p:cNvPicPr>
          <p:nvPr/>
        </p:nvPicPr>
        <p:blipFill>
          <a:blip r:embed="rId2" cstate="print"/>
          <a:srcRect/>
          <a:stretch>
            <a:fillRect/>
          </a:stretch>
        </p:blipFill>
        <p:spPr bwMode="auto">
          <a:xfrm>
            <a:off x="2609850" y="1844040"/>
            <a:ext cx="3867150" cy="4309110"/>
          </a:xfrm>
          <a:prstGeom prst="rect">
            <a:avLst/>
          </a:prstGeom>
          <a:noFill/>
        </p:spPr>
      </p:pic>
      <p:sp>
        <p:nvSpPr>
          <p:cNvPr id="28675" name="Rectangle 3"/>
          <p:cNvSpPr>
            <a:spLocks noChangeArrowheads="1"/>
          </p:cNvSpPr>
          <p:nvPr/>
        </p:nvSpPr>
        <p:spPr bwMode="auto">
          <a:xfrm>
            <a:off x="4234408" y="6399312"/>
            <a:ext cx="675185"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smtClean="0">
                <a:ln>
                  <a:noFill/>
                </a:ln>
                <a:solidFill>
                  <a:srgbClr val="6B6059"/>
                </a:solidFill>
                <a:effectLst/>
                <a:latin typeface="Tahoma" pitchFamily="34" charset="0"/>
                <a:ea typeface="Calibri" pitchFamily="34" charset="0"/>
                <a:cs typeface="Tahoma" pitchFamily="34" charset="0"/>
              </a:rPr>
              <a:t>Fig.8</a:t>
            </a:r>
            <a:r>
              <a:rPr kumimoji="0" lang="en-US" sz="1400" b="0" i="0" u="none" strike="noStrike" cap="none" normalizeH="0" baseline="0" smtClean="0">
                <a:ln>
                  <a:noFill/>
                </a:ln>
                <a:solidFill>
                  <a:schemeClr val="tx1"/>
                </a:solidFill>
                <a:effectLst/>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52400" y="152400"/>
            <a:ext cx="8763000" cy="160043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Duke klikuar në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Tab View Device Manager</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fitojme opcionin per te ashtuquajturat  pajisje të fshehura (fig.9), te cilat  pajisje ose nuk funksionojnë siç duhet, ose kane hardwer më të vjetër që përdor teknologji pak të vjetër për punën e tij,. Ata drajvere gjithashtu mund të konfigurohet në një ngjashmeri sikur permes në Device Manager si me shembullin e mehershem. Kjo mund të shihet në shembullin e meposhtem</a:t>
            </a:r>
            <a:r>
              <a:rPr kumimoji="0" lang="en-US" b="1" i="0" u="none" strike="noStrike" cap="none" normalizeH="0" baseline="0" dirty="0" smtClean="0">
                <a:ln>
                  <a:noFill/>
                </a:ln>
                <a:solidFill>
                  <a:srgbClr val="6B6059"/>
                </a:solidFill>
                <a:effectLst/>
                <a:ea typeface="Times New Roman" pitchFamily="18" charset="0"/>
                <a:cs typeface="Tahoma" pitchFamily="34" charset="0"/>
              </a:rPr>
              <a:t> .</a:t>
            </a: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7649" name="Picture 21" descr="http://www.link-elearning.com/linkdl/coursefiles/466/WIN7_05_09.png"/>
          <p:cNvPicPr>
            <a:picLocks noChangeAspect="1" noChangeArrowheads="1"/>
          </p:cNvPicPr>
          <p:nvPr/>
        </p:nvPicPr>
        <p:blipFill>
          <a:blip r:embed="rId2" cstate="print"/>
          <a:srcRect/>
          <a:stretch>
            <a:fillRect/>
          </a:stretch>
        </p:blipFill>
        <p:spPr bwMode="auto">
          <a:xfrm>
            <a:off x="1447800" y="1720216"/>
            <a:ext cx="6477000" cy="4728210"/>
          </a:xfrm>
          <a:prstGeom prst="rect">
            <a:avLst/>
          </a:prstGeom>
          <a:noFill/>
        </p:spPr>
      </p:pic>
      <p:sp>
        <p:nvSpPr>
          <p:cNvPr id="27651" name="Rectangle 3"/>
          <p:cNvSpPr>
            <a:spLocks noChangeArrowheads="1"/>
          </p:cNvSpPr>
          <p:nvPr/>
        </p:nvSpPr>
        <p:spPr bwMode="auto">
          <a:xfrm>
            <a:off x="4259254" y="6475511"/>
            <a:ext cx="625492"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Fig.9</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144482"/>
            <a:ext cx="8839200" cy="2031325"/>
          </a:xfrm>
          <a:prstGeom prst="rect">
            <a:avLst/>
          </a:prstGeom>
        </p:spPr>
        <p:txBody>
          <a:bodyPr wrap="square">
            <a:spAutoFit/>
          </a:bodyPr>
          <a:lstStyle/>
          <a:p>
            <a:r>
              <a:rPr lang="sq-AL" dirty="0"/>
              <a:t>Një tjetër alternativë është shumë interesante dhe ajo eshte konfigurimi i menyres se instalimit te drajverave(fig.10), duke automatizuar kete proces ashtu qe sistemi ne baza periodike hulumton se a ekzistojne versione te reja te drajvereve ose kete kerkim e deinstalojme ne menyre qe kerkimi te behet ne menyre manuale ne intervale te caktuara. Duke klikuar në menynë </a:t>
            </a:r>
            <a:r>
              <a:rPr lang="sq-AL" b="1" dirty="0"/>
              <a:t>Start</a:t>
            </a:r>
            <a:r>
              <a:rPr lang="sq-AL" dirty="0"/>
              <a:t>,pastaj </a:t>
            </a:r>
            <a:r>
              <a:rPr lang="sq-AL" b="1" dirty="0"/>
              <a:t>Properties</a:t>
            </a:r>
            <a:r>
              <a:rPr lang="sq-AL" dirty="0"/>
              <a:t> të kompjuterit ,pastaj </a:t>
            </a:r>
            <a:r>
              <a:rPr lang="en-US" b="1" dirty="0"/>
              <a:t>Advanced System Settings,</a:t>
            </a:r>
            <a:r>
              <a:rPr lang="sq-AL" dirty="0"/>
              <a:t> </a:t>
            </a:r>
            <a:r>
              <a:rPr lang="sq-AL" b="1" dirty="0"/>
              <a:t>tab Hardvare</a:t>
            </a:r>
            <a:r>
              <a:rPr lang="sq-AL" dirty="0"/>
              <a:t> , kemi ardhur në opsionin </a:t>
            </a:r>
            <a:r>
              <a:rPr lang="sq-AL" b="1" dirty="0"/>
              <a:t>Installation Device Settings</a:t>
            </a:r>
            <a:r>
              <a:rPr lang="sq-AL" dirty="0"/>
              <a:t> në të cilën është e mundur për të përcaktuar sjelljen e sistemit operativ në lidhje me shoferët.</a:t>
            </a:r>
            <a:endParaRPr lang="en-US" dirty="0"/>
          </a:p>
        </p:txBody>
      </p:sp>
      <p:pic>
        <p:nvPicPr>
          <p:cNvPr id="33793" name="Picture 22" descr="http://www.link-elearning.com/linkdl/coursefiles/466/WIN7_05_10.png"/>
          <p:cNvPicPr>
            <a:picLocks noChangeAspect="1" noChangeArrowheads="1"/>
          </p:cNvPicPr>
          <p:nvPr/>
        </p:nvPicPr>
        <p:blipFill>
          <a:blip r:embed="rId2" cstate="print"/>
          <a:srcRect/>
          <a:stretch>
            <a:fillRect/>
          </a:stretch>
        </p:blipFill>
        <p:spPr bwMode="auto">
          <a:xfrm>
            <a:off x="1066800" y="2286000"/>
            <a:ext cx="7086600" cy="4367923"/>
          </a:xfrm>
          <a:prstGeom prst="rect">
            <a:avLst/>
          </a:prstGeom>
          <a:noFill/>
          <a:ln w="9525">
            <a:noFill/>
            <a:miter lim="800000"/>
            <a:headEnd/>
            <a:tailEnd/>
          </a:ln>
        </p:spPr>
      </p:pic>
      <p:sp>
        <p:nvSpPr>
          <p:cNvPr id="33794" name="Rectangle 2"/>
          <p:cNvSpPr>
            <a:spLocks noChangeArrowheads="1"/>
          </p:cNvSpPr>
          <p:nvPr/>
        </p:nvSpPr>
        <p:spPr bwMode="auto">
          <a:xfrm>
            <a:off x="8229600" y="6248400"/>
            <a:ext cx="739305"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smtClean="0">
                <a:ln>
                  <a:noFill/>
                </a:ln>
                <a:solidFill>
                  <a:srgbClr val="6B6059"/>
                </a:solidFill>
                <a:effectLst/>
                <a:latin typeface="Tahoma" pitchFamily="34" charset="0"/>
                <a:ea typeface="Times New Roman" pitchFamily="18" charset="0"/>
                <a:cs typeface="Tahoma" pitchFamily="34" charset="0"/>
              </a:rPr>
              <a:t>Fig.10</a:t>
            </a:r>
            <a:endParaRPr kumimoji="0" lang="en-US" sz="14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4"/>
          <p:cNvSpPr>
            <a:spLocks noChangeArrowheads="1"/>
          </p:cNvSpPr>
          <p:nvPr/>
        </p:nvSpPr>
        <p:spPr bwMode="auto">
          <a:xfrm>
            <a:off x="228600" y="182434"/>
            <a:ext cx="8686800" cy="1600438"/>
          </a:xfrm>
          <a:prstGeom prst="rect">
            <a:avLst/>
          </a:prstGeom>
          <a:solidFill>
            <a:srgbClr val="F5F5F5"/>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rgbClr val="333333"/>
                </a:solidFill>
                <a:effectLst/>
                <a:ea typeface="Times New Roman" pitchFamily="18" charset="0"/>
                <a:cs typeface="Arial" pitchFamily="34" charset="0"/>
              </a:rPr>
              <a:t>Nëse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është</a:t>
            </a:r>
            <a:r>
              <a:rPr kumimoji="0" lang="en-US" b="0" i="0" u="none" strike="noStrike" cap="none" normalizeH="0" baseline="0" dirty="0" smtClean="0">
                <a:ln>
                  <a:noFill/>
                </a:ln>
                <a:solidFill>
                  <a:srgbClr val="333333"/>
                </a:solidFill>
                <a:effectLst/>
                <a:ea typeface="Times New Roman" pitchFamily="18" charset="0"/>
                <a:cs typeface="Arial" pitchFamily="34" charset="0"/>
              </a:rPr>
              <a:t> 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nevojshme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për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parandaluar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një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drajver</a:t>
            </a:r>
            <a:r>
              <a:rPr kumimoji="0" lang="en-US" b="0" i="0" u="none" strike="noStrike" cap="none" normalizeH="0" baseline="0" dirty="0" smtClean="0">
                <a:ln>
                  <a:noFill/>
                </a:ln>
                <a:solidFill>
                  <a:srgbClr val="333333"/>
                </a:solidFill>
                <a:effectLst/>
                <a:ea typeface="Times New Roman" pitchFamily="18" charset="0"/>
                <a:cs typeface="Arial" pitchFamily="34" charset="0"/>
              </a:rPr>
              <a:t>, ne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mund</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bëjmë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këtë</a:t>
            </a:r>
            <a:r>
              <a:rPr kumimoji="0" lang="en-US" b="0" i="0" u="none" strike="noStrike" cap="none" normalizeH="0" baseline="0" dirty="0" smtClean="0">
                <a:ln>
                  <a:noFill/>
                </a:ln>
                <a:solidFill>
                  <a:srgbClr val="333333"/>
                </a:solidFill>
                <a:effectLst/>
                <a:ea typeface="Times New Roman" pitchFamily="18" charset="0"/>
                <a:cs typeface="Arial" pitchFamily="34" charset="0"/>
              </a:rPr>
              <a:t> duke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klikuar</a:t>
            </a:r>
            <a:r>
              <a:rPr kumimoji="0" lang="en-US" b="0" i="0" u="none" strike="noStrike" cap="none" normalizeH="0" baseline="0" dirty="0" smtClean="0">
                <a:ln>
                  <a:noFill/>
                </a:ln>
                <a:solidFill>
                  <a:srgbClr val="333333"/>
                </a:solidFill>
                <a:effectLst/>
                <a:ea typeface="Times New Roman" pitchFamily="18" charset="0"/>
                <a:cs typeface="Arial" pitchFamily="34" charset="0"/>
              </a:rPr>
              <a:t> me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djathten</a:t>
            </a:r>
            <a:r>
              <a:rPr kumimoji="0" lang="en-US" b="0" i="0" u="none" strike="noStrike" cap="none" normalizeH="0" baseline="0" dirty="0" smtClean="0">
                <a:ln>
                  <a:noFill/>
                </a:ln>
                <a:solidFill>
                  <a:srgbClr val="333333"/>
                </a:solidFill>
                <a:effectLst/>
                <a:ea typeface="Times New Roman" pitchFamily="18" charset="0"/>
                <a:cs typeface="Arial" pitchFamily="34" charset="0"/>
              </a:rPr>
              <a:t> ne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drajver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dhe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pastaj</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klikoni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opsionin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1" i="0" u="none" strike="noStrike" cap="none" normalizeH="0" baseline="0" dirty="0" smtClean="0">
                <a:ln>
                  <a:noFill/>
                </a:ln>
                <a:solidFill>
                  <a:srgbClr val="333333"/>
                </a:solidFill>
                <a:effectLst/>
                <a:ea typeface="Times New Roman" pitchFamily="18" charset="0"/>
                <a:cs typeface="Arial" pitchFamily="34" charset="0"/>
              </a:rPr>
              <a:t>disable</a:t>
            </a:r>
            <a:r>
              <a:rPr kumimoji="0" lang="en-US" b="0" i="0" u="none" strike="noStrike" cap="none" normalizeH="0" baseline="0" dirty="0" smtClean="0">
                <a:ln>
                  <a:noFill/>
                </a:ln>
                <a:solidFill>
                  <a:srgbClr val="333333"/>
                </a:solidFill>
                <a:effectLst/>
                <a:ea typeface="Times New Roman" pitchFamily="18" charset="0"/>
                <a:cs typeface="Arial" pitchFamily="34" charset="0"/>
              </a:rPr>
              <a:t>. Para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ekzekutimit</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komandës</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sistemi</a:t>
            </a:r>
            <a:r>
              <a:rPr kumimoji="0" lang="en-US" b="0" i="0" u="none" strike="noStrike" cap="none" normalizeH="0" baseline="0" dirty="0" smtClean="0">
                <a:ln>
                  <a:noFill/>
                </a:ln>
                <a:solidFill>
                  <a:srgbClr val="333333"/>
                </a:solidFill>
                <a:effectLst/>
                <a:ea typeface="Times New Roman" pitchFamily="18" charset="0"/>
                <a:cs typeface="Arial" pitchFamily="34" charset="0"/>
              </a:rPr>
              <a:t> do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na</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paralajmërojnë</a:t>
            </a:r>
            <a:r>
              <a:rPr kumimoji="0" lang="en-US" b="0" i="0" u="none" strike="noStrike" cap="none" normalizeH="0" baseline="0" dirty="0" smtClean="0">
                <a:ln>
                  <a:noFill/>
                </a:ln>
                <a:solidFill>
                  <a:srgbClr val="333333"/>
                </a:solidFill>
                <a:effectLst/>
                <a:ea typeface="Times New Roman" pitchFamily="18" charset="0"/>
                <a:cs typeface="Arial" pitchFamily="34" charset="0"/>
              </a:rPr>
              <a:t> se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parandalimi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drajverit</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mund</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punen</a:t>
            </a:r>
            <a:r>
              <a:rPr kumimoji="0" lang="en-US" b="0" i="0" u="none" strike="noStrike" cap="none" normalizeH="0" baseline="0" dirty="0" smtClean="0">
                <a:ln>
                  <a:noFill/>
                </a:ln>
                <a:solidFill>
                  <a:srgbClr val="333333"/>
                </a:solidFill>
                <a:effectLst/>
                <a:ea typeface="Times New Roman" pitchFamily="18" charset="0"/>
                <a:cs typeface="Arial" pitchFamily="34" charset="0"/>
              </a:rPr>
              <a:t> 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paisjes</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harverikej</a:t>
            </a:r>
            <a:r>
              <a:rPr kumimoji="0" lang="en-US" b="0" i="0" u="none" strike="noStrike" cap="none" normalizeH="0" baseline="0" dirty="0" smtClean="0">
                <a:ln>
                  <a:noFill/>
                </a:ln>
                <a:solidFill>
                  <a:srgbClr val="333333"/>
                </a:solidFill>
                <a:effectLst/>
                <a:ea typeface="Times New Roman" pitchFamily="18" charset="0"/>
                <a:cs typeface="Arial" pitchFamily="34" charset="0"/>
              </a:rPr>
              <a:t>(fig.11).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Klikojme</a:t>
            </a:r>
            <a:r>
              <a:rPr kumimoji="0" lang="en-US" b="0" i="0" u="none" strike="noStrike" cap="none" normalizeH="0" baseline="0" dirty="0" smtClean="0">
                <a:ln>
                  <a:noFill/>
                </a:ln>
                <a:solidFill>
                  <a:srgbClr val="333333"/>
                </a:solidFill>
                <a:effectLst/>
                <a:ea typeface="Times New Roman" pitchFamily="18" charset="0"/>
                <a:cs typeface="Arial" pitchFamily="34" charset="0"/>
              </a:rPr>
              <a:t> ne </a:t>
            </a:r>
            <a:r>
              <a:rPr kumimoji="0" lang="en-US" b="1" i="0" u="none" strike="noStrike" cap="none" normalizeH="0" baseline="0" dirty="0" smtClean="0">
                <a:ln>
                  <a:noFill/>
                </a:ln>
                <a:solidFill>
                  <a:srgbClr val="333333"/>
                </a:solidFill>
                <a:effectLst/>
                <a:ea typeface="Times New Roman" pitchFamily="18" charset="0"/>
                <a:cs typeface="Arial" pitchFamily="34" charset="0"/>
              </a:rPr>
              <a:t>Ok</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dhe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drajveri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kalon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jo</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aktiv</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derisa</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nuk</a:t>
            </a:r>
            <a:r>
              <a:rPr kumimoji="0" lang="en-US" b="0" i="0" u="none" strike="noStrike" cap="none" normalizeH="0" baseline="0" dirty="0" smtClean="0">
                <a:ln>
                  <a:noFill/>
                </a:ln>
                <a:solidFill>
                  <a:srgbClr val="333333"/>
                </a:solidFill>
                <a:effectLst/>
                <a:ea typeface="Times New Roman" pitchFamily="18" charset="0"/>
                <a:cs typeface="Arial" pitchFamily="34" charset="0"/>
              </a:rPr>
              <a:t> 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aktivizojme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manualishte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opcionin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1" i="0" u="none" strike="noStrike" cap="none" normalizeH="0" baseline="0" dirty="0" smtClean="0">
                <a:ln>
                  <a:noFill/>
                </a:ln>
                <a:solidFill>
                  <a:srgbClr val="333333"/>
                </a:solidFill>
                <a:effectLst/>
                <a:ea typeface="Times New Roman" pitchFamily="18" charset="0"/>
                <a:cs typeface="Arial" pitchFamily="34" charset="0"/>
              </a:rPr>
              <a:t>Enable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smtClean="0">
                <a:ln>
                  <a:noFill/>
                </a:ln>
                <a:solidFill>
                  <a:srgbClr val="6B6059"/>
                </a:solidFill>
                <a:effectLst/>
                <a:ea typeface="Times New Roman" pitchFamily="18" charset="0"/>
                <a:cs typeface="Tahoma" pitchFamily="34" charset="0"/>
              </a:rPr>
              <a:t> </a:t>
            </a:r>
            <a:endParaRPr kumimoji="0" lang="en-US" sz="1800" b="0" i="0" u="none" strike="noStrike" cap="none" normalizeH="0" baseline="0" dirty="0" smtClean="0">
              <a:ln>
                <a:noFill/>
              </a:ln>
              <a:solidFill>
                <a:schemeClr val="tx1"/>
              </a:solidFill>
              <a:effectLst/>
              <a:cs typeface="Arial" pitchFamily="34" charset="0"/>
            </a:endParaRPr>
          </a:p>
        </p:txBody>
      </p:sp>
      <p:pic>
        <p:nvPicPr>
          <p:cNvPr id="32771" name="Picture 23" descr="http://www.link-elearning.com/linkdl/coursefiles/466/WIN7_05_11.png"/>
          <p:cNvPicPr>
            <a:picLocks noChangeAspect="1" noChangeArrowheads="1"/>
          </p:cNvPicPr>
          <p:nvPr/>
        </p:nvPicPr>
        <p:blipFill>
          <a:blip r:embed="rId2" cstate="print"/>
          <a:srcRect/>
          <a:stretch>
            <a:fillRect/>
          </a:stretch>
        </p:blipFill>
        <p:spPr bwMode="auto">
          <a:xfrm>
            <a:off x="1904999" y="1981200"/>
            <a:ext cx="5372375" cy="2667000"/>
          </a:xfrm>
          <a:prstGeom prst="rect">
            <a:avLst/>
          </a:prstGeom>
          <a:noFill/>
        </p:spPr>
      </p:pic>
      <p:sp>
        <p:nvSpPr>
          <p:cNvPr id="32773" name="Rectangle 5"/>
          <p:cNvSpPr>
            <a:spLocks noChangeArrowheads="1"/>
          </p:cNvSpPr>
          <p:nvPr/>
        </p:nvSpPr>
        <p:spPr bwMode="auto">
          <a:xfrm>
            <a:off x="4343400" y="4876800"/>
            <a:ext cx="792205"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Fig. 11</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link-elearning.com/linkdl/coursefiles/466/WIN7_07_01.png"/>
          <p:cNvPicPr/>
          <p:nvPr/>
        </p:nvPicPr>
        <p:blipFill>
          <a:blip r:embed="rId3" cstate="print"/>
          <a:srcRect/>
          <a:stretch>
            <a:fillRect/>
          </a:stretch>
        </p:blipFill>
        <p:spPr bwMode="auto">
          <a:xfrm>
            <a:off x="1600200" y="2514600"/>
            <a:ext cx="5638800" cy="3962400"/>
          </a:xfrm>
          <a:prstGeom prst="rect">
            <a:avLst/>
          </a:prstGeom>
          <a:noFill/>
          <a:ln w="9525">
            <a:noFill/>
            <a:miter lim="800000"/>
            <a:headEnd/>
            <a:tailEnd/>
          </a:ln>
        </p:spPr>
      </p:pic>
      <p:sp>
        <p:nvSpPr>
          <p:cNvPr id="1026" name="Rectangle 2"/>
          <p:cNvSpPr>
            <a:spLocks noChangeArrowheads="1"/>
          </p:cNvSpPr>
          <p:nvPr/>
        </p:nvSpPr>
        <p:spPr bwMode="auto">
          <a:xfrm>
            <a:off x="83130" y="20780"/>
            <a:ext cx="8950035"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err="1" smtClean="0">
                <a:ln>
                  <a:noFill/>
                </a:ln>
                <a:solidFill>
                  <a:srgbClr val="6B6059"/>
                </a:solidFill>
                <a:effectLst/>
                <a:ea typeface="Times New Roman" pitchFamily="18" charset="0"/>
                <a:cs typeface="Tahoma" pitchFamily="34" charset="0"/>
              </a:rPr>
              <a:t>Ndarja</a:t>
            </a:r>
            <a:r>
              <a:rPr kumimoji="0" lang="en-US" b="1" i="0" u="none" strike="noStrike" cap="none" normalizeH="0" baseline="0" dirty="0" smtClean="0">
                <a:ln>
                  <a:noFill/>
                </a:ln>
                <a:solidFill>
                  <a:srgbClr val="6B6059"/>
                </a:solidFill>
                <a:effectLst/>
                <a:ea typeface="Times New Roman" pitchFamily="18" charset="0"/>
                <a:cs typeface="Tahoma" pitchFamily="34" charset="0"/>
              </a:rPr>
              <a:t> </a:t>
            </a:r>
            <a:r>
              <a:rPr kumimoji="0" lang="en-US" b="1" i="0" u="none" strike="noStrike" cap="none" normalizeH="0" baseline="0" dirty="0" err="1" smtClean="0">
                <a:ln>
                  <a:noFill/>
                </a:ln>
                <a:solidFill>
                  <a:srgbClr val="6B6059"/>
                </a:solidFill>
                <a:effectLst/>
                <a:ea typeface="Times New Roman" pitchFamily="18" charset="0"/>
                <a:cs typeface="Tahoma" pitchFamily="34" charset="0"/>
              </a:rPr>
              <a:t>logjike</a:t>
            </a:r>
            <a:r>
              <a:rPr kumimoji="0" lang="en-US" b="1" i="0" u="none" strike="noStrike" cap="none" normalizeH="0" baseline="0" dirty="0" smtClean="0">
                <a:ln>
                  <a:noFill/>
                </a:ln>
                <a:solidFill>
                  <a:srgbClr val="6B6059"/>
                </a:solidFill>
                <a:effectLst/>
                <a:ea typeface="Times New Roman" pitchFamily="18" charset="0"/>
                <a:cs typeface="Tahoma" pitchFamily="34" charset="0"/>
              </a:rPr>
              <a:t> (</a:t>
            </a:r>
            <a:r>
              <a:rPr kumimoji="0" lang="en-US" b="1" i="0" u="none" strike="noStrike" cap="none" normalizeH="0" baseline="0" dirty="0" err="1" smtClean="0">
                <a:ln>
                  <a:noFill/>
                </a:ln>
                <a:solidFill>
                  <a:srgbClr val="6B6059"/>
                </a:solidFill>
                <a:effectLst/>
                <a:ea typeface="Times New Roman" pitchFamily="18" charset="0"/>
                <a:cs typeface="Tahoma" pitchFamily="34" charset="0"/>
              </a:rPr>
              <a:t>particioni</a:t>
            </a:r>
            <a:r>
              <a:rPr kumimoji="0" lang="en-US" b="1" i="0" u="none" strike="noStrike" cap="none" normalizeH="0" baseline="0" dirty="0" smtClean="0">
                <a:ln>
                  <a:noFill/>
                </a:ln>
                <a:solidFill>
                  <a:srgbClr val="6B6059"/>
                </a:solidFill>
                <a:effectLst/>
                <a:ea typeface="Times New Roman" pitchFamily="18" charset="0"/>
                <a:cs typeface="Tahoma" pitchFamily="34" charset="0"/>
              </a:rPr>
              <a:t>) e </a:t>
            </a:r>
            <a:r>
              <a:rPr kumimoji="0" lang="en-US" b="1" i="0" u="none" strike="noStrike" cap="none" normalizeH="0" baseline="0" dirty="0" err="1" smtClean="0">
                <a:ln>
                  <a:noFill/>
                </a:ln>
                <a:solidFill>
                  <a:srgbClr val="6B6059"/>
                </a:solidFill>
                <a:effectLst/>
                <a:ea typeface="Times New Roman" pitchFamily="18" charset="0"/>
                <a:cs typeface="Tahoma" pitchFamily="34" charset="0"/>
              </a:rPr>
              <a:t>disqeve</a:t>
            </a:r>
            <a:r>
              <a:rPr kumimoji="0" lang="en-US" b="1" i="0" u="none" strike="noStrike" cap="none" normalizeH="0" baseline="0" dirty="0" smtClean="0">
                <a:ln>
                  <a:noFill/>
                </a:ln>
                <a:solidFill>
                  <a:srgbClr val="6B6059"/>
                </a:solidFill>
                <a:effectLst/>
                <a:ea typeface="Times New Roman" pitchFamily="18" charset="0"/>
                <a:cs typeface="Tahoma" pitchFamily="34" charset="0"/>
              </a:rPr>
              <a:t> ne Windows 7</a:t>
            </a: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lvl="0" eaLnBrk="0" fontAlgn="base" hangingPunct="0">
              <a:spcBef>
                <a:spcPct val="0"/>
              </a:spcBef>
              <a:spcAft>
                <a:spcPct val="0"/>
              </a:spcAft>
            </a:pPr>
            <a:r>
              <a:rPr kumimoji="0" lang="sq-AL" b="0" i="0" u="none" strike="noStrike" cap="none" normalizeH="0" baseline="0" dirty="0" smtClean="0">
                <a:ln>
                  <a:noFill/>
                </a:ln>
                <a:solidFill>
                  <a:srgbClr val="333333"/>
                </a:solidFill>
                <a:effectLst/>
                <a:ea typeface="Times New Roman" pitchFamily="18" charset="0"/>
                <a:cs typeface="Arial" pitchFamily="34" charset="0"/>
              </a:rPr>
              <a:t>Çdo kompjuter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gjat</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punes</a:t>
            </a:r>
            <a:r>
              <a:rPr kumimoji="0" lang="en-US" b="0" i="0" u="none" strike="noStrike" cap="none" normalizeH="0" baseline="0" dirty="0" smtClean="0">
                <a:ln>
                  <a:noFill/>
                </a:ln>
                <a:solidFill>
                  <a:srgbClr val="333333"/>
                </a:solidFill>
                <a:effectLst/>
                <a:ea typeface="Times New Roman" pitchFamily="18" charset="0"/>
                <a:cs typeface="Arial" pitchFamily="34" charset="0"/>
              </a:rPr>
              <a:t> s</a:t>
            </a:r>
            <a:r>
              <a:rPr kumimoji="0" lang="sq-AL" b="0" i="0" u="none" strike="noStrike" cap="none" normalizeH="0" baseline="0" dirty="0" smtClean="0">
                <a:ln>
                  <a:noFill/>
                </a:ln>
                <a:solidFill>
                  <a:srgbClr val="333333"/>
                </a:solidFill>
                <a:effectLst/>
                <a:ea typeface="Times New Roman" pitchFamily="18" charset="0"/>
                <a:cs typeface="Arial" pitchFamily="34" charset="0"/>
              </a:rPr>
              <a:t>e tij  për ruajtjen e  të </a:t>
            </a:r>
            <a:r>
              <a:rPr lang="sq-AL" dirty="0" smtClean="0">
                <a:solidFill>
                  <a:srgbClr val="333333"/>
                </a:solidFill>
                <a:ea typeface="Times New Roman" pitchFamily="18" charset="0"/>
                <a:cs typeface="Arial" pitchFamily="34" charset="0"/>
              </a:rPr>
              <a:t>dhënave</a:t>
            </a:r>
            <a:r>
              <a:rPr lang="en-US" dirty="0" smtClean="0">
                <a:solidFill>
                  <a:srgbClr val="333333"/>
                </a:solidFill>
                <a:ea typeface="Times New Roman" pitchFamily="18" charset="0"/>
                <a:cs typeface="Arial" pitchFamily="34" charset="0"/>
              </a:rPr>
              <a:t> </a:t>
            </a:r>
            <a:r>
              <a:rPr lang="sq-AL" dirty="0" smtClean="0">
                <a:solidFill>
                  <a:srgbClr val="333333"/>
                </a:solidFill>
                <a:ea typeface="Times New Roman" pitchFamily="18" charset="0"/>
                <a:cs typeface="Arial" pitchFamily="34" charset="0"/>
              </a:rPr>
              <a:t>përdor </a:t>
            </a:r>
            <a:r>
              <a:rPr kumimoji="0" lang="sq-AL" b="0" i="0" u="none" strike="noStrike" cap="none" normalizeH="0" baseline="0" dirty="0" smtClean="0">
                <a:ln>
                  <a:noFill/>
                </a:ln>
                <a:solidFill>
                  <a:srgbClr val="333333"/>
                </a:solidFill>
                <a:effectLst/>
                <a:ea typeface="Times New Roman" pitchFamily="18" charset="0"/>
                <a:cs typeface="Arial" pitchFamily="34" charset="0"/>
              </a:rPr>
              <a:t>pajisjen e ashtu-quajtur hard disk</a:t>
            </a:r>
            <a:r>
              <a:rPr kumimoji="0" lang="en-US" b="0" i="0" u="none" strike="noStrike" cap="none" normalizeH="0" baseline="0" dirty="0" smtClean="0">
                <a:ln>
                  <a:noFill/>
                </a:ln>
                <a:solidFill>
                  <a:srgbClr val="333333"/>
                </a:solidFill>
                <a:effectLst/>
                <a:ea typeface="Times New Roman" pitchFamily="18" charset="0"/>
                <a:cs typeface="Arial" pitchFamily="34" charset="0"/>
              </a:rPr>
              <a:t>(HD)</a:t>
            </a:r>
            <a:r>
              <a:rPr kumimoji="0" lang="sq-AL" b="0" i="0" u="none" strike="noStrike" cap="none" normalizeH="0" baseline="0" dirty="0" smtClean="0">
                <a:ln>
                  <a:noFill/>
                </a:ln>
                <a:solidFill>
                  <a:srgbClr val="333333"/>
                </a:solidFill>
                <a:effectLst/>
                <a:ea typeface="Times New Roman" pitchFamily="18" charset="0"/>
                <a:cs typeface="Arial" pitchFamily="34" charset="0"/>
              </a:rPr>
              <a:t>. Të dhënat e ruajtura në hard disk janë te dhana te sistemit, programe apo  të dhënat e përdoruesve të kompjuterit. Çdo hard disk mund të jetë i konfiguruar dhe i përdorur në mënyra të ndryshme në varësi të nevojave të përdoruesit përfundimtarë, sistemit apo programeve qe jane te instaluar</a:t>
            </a:r>
            <a:r>
              <a:rPr lang="en-US" dirty="0" smtClean="0">
                <a:solidFill>
                  <a:srgbClr val="333333"/>
                </a:solidFill>
                <a:ea typeface="Times New Roman" pitchFamily="18" charset="0"/>
                <a:cs typeface="Arial" pitchFamily="34" charset="0"/>
              </a:rPr>
              <a:t> </a:t>
            </a:r>
            <a:r>
              <a:rPr kumimoji="0" lang="sq-AL" b="0" i="0" u="none" strike="noStrike" cap="none" normalizeH="0" baseline="0" dirty="0" smtClean="0">
                <a:ln>
                  <a:noFill/>
                </a:ln>
                <a:solidFill>
                  <a:srgbClr val="333333"/>
                </a:solidFill>
                <a:effectLst/>
                <a:ea typeface="Times New Roman" pitchFamily="18" charset="0"/>
                <a:cs typeface="Arial" pitchFamily="34" charset="0"/>
              </a:rPr>
              <a:t>ne te.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sq-AL" b="0" i="0" u="none" strike="noStrike" cap="none" normalizeH="0" baseline="0" dirty="0" smtClean="0">
                <a:ln>
                  <a:noFill/>
                </a:ln>
                <a:solidFill>
                  <a:srgbClr val="333333"/>
                </a:solidFill>
                <a:effectLst/>
                <a:ea typeface="Times New Roman" pitchFamily="18" charset="0"/>
                <a:cs typeface="Arial" pitchFamily="34" charset="0"/>
              </a:rPr>
              <a:t>Duke klikuar mbi butonin  </a:t>
            </a:r>
            <a:r>
              <a:rPr kumimoji="0" lang="sq-AL" b="1" i="0" u="none" strike="noStrike" cap="none" normalizeH="0" baseline="0" dirty="0" smtClean="0">
                <a:ln>
                  <a:noFill/>
                </a:ln>
                <a:solidFill>
                  <a:srgbClr val="333333"/>
                </a:solidFill>
                <a:effectLst/>
                <a:ea typeface="Times New Roman" pitchFamily="18" charset="0"/>
                <a:cs typeface="Arial" pitchFamily="34" charset="0"/>
              </a:rPr>
              <a:t>Windows Explorer</a:t>
            </a:r>
            <a:r>
              <a:rPr kumimoji="0" lang="sq-AL" b="0" i="0" u="none" strike="noStrike" cap="none" normalizeH="0" baseline="0" dirty="0" smtClean="0">
                <a:ln>
                  <a:noFill/>
                </a:ln>
                <a:solidFill>
                  <a:srgbClr val="333333"/>
                </a:solidFill>
                <a:effectLst/>
                <a:ea typeface="Times New Roman" pitchFamily="18" charset="0"/>
                <a:cs typeface="Arial" pitchFamily="34" charset="0"/>
              </a:rPr>
              <a:t> si vegel  për të punuar me të dhënat e cila vegel na mundesone te shikojme dhe të konfigurojme particione  duke zgjedhur opsione: </a:t>
            </a:r>
            <a:r>
              <a:rPr kumimoji="0" lang="en-US" b="1" i="0" u="none" strike="noStrike" cap="none" normalizeH="0" baseline="0" dirty="0" smtClean="0">
                <a:ln>
                  <a:noFill/>
                </a:ln>
                <a:solidFill>
                  <a:srgbClr val="6B6059"/>
                </a:solidFill>
                <a:effectLst/>
                <a:ea typeface="Times New Roman" pitchFamily="18" charset="0"/>
                <a:cs typeface="Tahoma" pitchFamily="34" charset="0"/>
              </a:rPr>
              <a:t>General, Tools, Hardware, Sharing, Quota, Previous Versions </a:t>
            </a:r>
            <a:r>
              <a:rPr kumimoji="0" lang="en-US" b="1" i="0" u="none" strike="noStrike" cap="none" normalizeH="0" baseline="0" dirty="0" err="1" smtClean="0">
                <a:ln>
                  <a:noFill/>
                </a:ln>
                <a:solidFill>
                  <a:srgbClr val="6B6059"/>
                </a:solidFill>
                <a:effectLst/>
                <a:ea typeface="Times New Roman" pitchFamily="18" charset="0"/>
                <a:cs typeface="Tahoma" pitchFamily="34" charset="0"/>
              </a:rPr>
              <a:t>i</a:t>
            </a:r>
            <a:r>
              <a:rPr kumimoji="0" lang="en-US" b="1" i="0" u="none" strike="noStrike" cap="none" normalizeH="0" baseline="0" dirty="0" smtClean="0">
                <a:ln>
                  <a:noFill/>
                </a:ln>
                <a:solidFill>
                  <a:srgbClr val="6B6059"/>
                </a:solidFill>
                <a:effectLst/>
                <a:ea typeface="Times New Roman" pitchFamily="18" charset="0"/>
                <a:cs typeface="Tahoma" pitchFamily="34" charset="0"/>
              </a:rPr>
              <a:t> Security </a:t>
            </a:r>
            <a:r>
              <a:rPr kumimoji="0" lang="en-US" b="0" i="0" u="none" strike="noStrike" cap="none" normalizeH="0" baseline="0" dirty="0" smtClean="0">
                <a:ln>
                  <a:noFill/>
                </a:ln>
                <a:solidFill>
                  <a:srgbClr val="6B6059"/>
                </a:solidFill>
                <a:effectLst/>
                <a:ea typeface="Times New Roman" pitchFamily="18" charset="0"/>
                <a:cs typeface="Tahoma" pitchFamily="34" charset="0"/>
              </a:rPr>
              <a:t>(fig 1).</a:t>
            </a:r>
            <a:endParaRPr kumimoji="0" lang="en-US" b="0" i="0" u="none" strike="noStrike" cap="none" normalizeH="0" baseline="0" dirty="0" smtClean="0">
              <a:ln>
                <a:noFill/>
              </a:ln>
              <a:solidFill>
                <a:schemeClr val="tx1"/>
              </a:solidFill>
              <a:effectLst/>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228600"/>
            <a:ext cx="8763000" cy="4524315"/>
          </a:xfrm>
          <a:prstGeom prst="rect">
            <a:avLst/>
          </a:prstGeom>
        </p:spPr>
        <p:txBody>
          <a:bodyPr wrap="square">
            <a:spAutoFit/>
          </a:bodyPr>
          <a:lstStyle/>
          <a:p>
            <a:r>
              <a:rPr lang="sq-AL" dirty="0" smtClean="0"/>
              <a:t>Për të menaxhuar dhe konfiguruar hard diskun në sistemin operativ  Windows 7  do të përdorët vegl</a:t>
            </a:r>
            <a:r>
              <a:rPr lang="en-US" dirty="0" smtClean="0"/>
              <a:t>a</a:t>
            </a:r>
            <a:r>
              <a:rPr lang="sq-AL" dirty="0" smtClean="0"/>
              <a:t> </a:t>
            </a:r>
            <a:r>
              <a:rPr lang="sq-AL" b="1" dirty="0" smtClean="0"/>
              <a:t>Computer Management</a:t>
            </a:r>
            <a:r>
              <a:rPr lang="sq-AL" dirty="0" smtClean="0"/>
              <a:t> (fig.2) te cilen vegel mundemi te e hapim ne disa menyre psh. Klikojme me tastine djathte mbi ikonen </a:t>
            </a:r>
            <a:r>
              <a:rPr lang="sq-AL" b="1" dirty="0" smtClean="0"/>
              <a:t>Computer</a:t>
            </a:r>
            <a:r>
              <a:rPr lang="sq-AL" dirty="0" smtClean="0"/>
              <a:t> dhe pastaj ne listen renese klikojme ne </a:t>
            </a:r>
            <a:r>
              <a:rPr lang="sq-AL" b="1" dirty="0" smtClean="0"/>
              <a:t>Manage</a:t>
            </a:r>
            <a:r>
              <a:rPr lang="sq-AL" dirty="0" smtClean="0"/>
              <a:t>. Duke zgjedhur dhe duke klikuar mbi opsionin </a:t>
            </a:r>
            <a:r>
              <a:rPr lang="sq-AL" b="1" dirty="0" smtClean="0"/>
              <a:t>Disk Management</a:t>
            </a:r>
            <a:r>
              <a:rPr lang="sq-AL" dirty="0" smtClean="0"/>
              <a:t> mundemi te bejme menaxhimin e hard diskut dhe particioneve ne te. Çdo hard disk mund të përmbajnë një ose më shumë particione, në varësi të nevojave të përdoruesit. Arsyet më të zakonshme për të krijuar particione ne hard disk jane:</a:t>
            </a:r>
            <a:endParaRPr lang="en-US" dirty="0" smtClean="0"/>
          </a:p>
          <a:p>
            <a:endParaRPr lang="en-US" dirty="0" smtClean="0"/>
          </a:p>
          <a:p>
            <a:pPr>
              <a:buFontTx/>
              <a:buChar char="-"/>
            </a:pPr>
            <a:r>
              <a:rPr lang="en-US" dirty="0" smtClean="0"/>
              <a:t>N</a:t>
            </a:r>
            <a:r>
              <a:rPr lang="sq-AL" dirty="0" smtClean="0"/>
              <a:t>darja e fajllave te sistemit operativ nga fajllat e shfrytezuesit</a:t>
            </a:r>
            <a:r>
              <a:rPr lang="en-US" dirty="0" err="1" smtClean="0"/>
              <a:t>apo</a:t>
            </a:r>
            <a:r>
              <a:rPr lang="en-US" dirty="0" smtClean="0"/>
              <a:t> </a:t>
            </a:r>
            <a:r>
              <a:rPr lang="sq-AL" dirty="0" smtClean="0"/>
              <a:t>nga fajllat me te dhena </a:t>
            </a:r>
            <a:r>
              <a:rPr lang="en-US" dirty="0" smtClean="0"/>
              <a:t>,</a:t>
            </a:r>
          </a:p>
          <a:p>
            <a:endParaRPr lang="en-US" dirty="0" smtClean="0"/>
          </a:p>
          <a:p>
            <a:pPr>
              <a:buFontTx/>
              <a:buChar char="-"/>
            </a:pPr>
            <a:r>
              <a:rPr lang="en-US" dirty="0" smtClean="0"/>
              <a:t>V</a:t>
            </a:r>
            <a:r>
              <a:rPr lang="sq-AL" dirty="0" smtClean="0"/>
              <a:t>endosja e fajllave te te dhenave dhe atyre programore ne lokacion te njejte</a:t>
            </a:r>
            <a:r>
              <a:rPr lang="en-US" dirty="0" smtClean="0"/>
              <a:t>,</a:t>
            </a:r>
          </a:p>
          <a:p>
            <a:pPr>
              <a:buFontTx/>
              <a:buChar char="-"/>
            </a:pPr>
            <a:endParaRPr lang="en-US" dirty="0" smtClean="0"/>
          </a:p>
          <a:p>
            <a:pPr>
              <a:buFontTx/>
              <a:buChar char="-"/>
            </a:pPr>
            <a:r>
              <a:rPr lang="en-US" dirty="0" smtClean="0"/>
              <a:t>V</a:t>
            </a:r>
            <a:r>
              <a:rPr lang="sq-AL" dirty="0" smtClean="0"/>
              <a:t>endosjen e fajllave log, kesh dhe pejxh (jo sistemore) ne lokacion tjeter  dhe </a:t>
            </a:r>
            <a:endParaRPr lang="en-US" dirty="0" smtClean="0"/>
          </a:p>
          <a:p>
            <a:pPr>
              <a:buFontTx/>
              <a:buChar char="-"/>
            </a:pPr>
            <a:endParaRPr lang="en-US" dirty="0" smtClean="0"/>
          </a:p>
          <a:p>
            <a:pPr>
              <a:buFontTx/>
              <a:buChar char="-"/>
            </a:pPr>
            <a:r>
              <a:rPr lang="en-US" dirty="0" smtClean="0"/>
              <a:t>P</a:t>
            </a:r>
            <a:r>
              <a:rPr lang="sq-AL" dirty="0" smtClean="0"/>
              <a:t>ër të krijuar një mjedis </a:t>
            </a:r>
            <a:r>
              <a:rPr lang="sq-AL" b="1" dirty="0" smtClean="0"/>
              <a:t>Multiboot</a:t>
            </a:r>
            <a:r>
              <a:rPr lang="sq-AL" dirty="0" smtClean="0"/>
              <a:t>  më mundësi instalimi te me shumë sistemeve operative ne nje kompjuter.</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link-elearning.com/linkdl/coursefiles/466/WIN7_07_02.png"/>
          <p:cNvPicPr/>
          <p:nvPr/>
        </p:nvPicPr>
        <p:blipFill>
          <a:blip r:embed="rId2" cstate="print"/>
          <a:srcRect/>
          <a:stretch>
            <a:fillRect/>
          </a:stretch>
        </p:blipFill>
        <p:spPr bwMode="auto">
          <a:xfrm>
            <a:off x="152400" y="152400"/>
            <a:ext cx="8763000" cy="617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103905" y="264900"/>
            <a:ext cx="8915400" cy="203132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Çdo disk te cilin ne nderkohe e vendosim ne komjuter duhet qe fillimishte te jete i inicializuar nga ana e  Windows-it. Me startimin e vegles </a:t>
            </a:r>
            <a:r>
              <a:rPr kumimoji="0" lang="en-US" b="1" i="0" u="none" strike="noStrike" cap="none" normalizeH="0" baseline="0" dirty="0" smtClean="0">
                <a:ln>
                  <a:noFill/>
                </a:ln>
                <a:solidFill>
                  <a:srgbClr val="6B6059"/>
                </a:solidFill>
                <a:effectLst/>
                <a:ea typeface="Calibri" pitchFamily="34" charset="0"/>
                <a:cs typeface="Tahoma" pitchFamily="34" charset="0"/>
              </a:rPr>
              <a:t>Disk Management</a:t>
            </a:r>
            <a:r>
              <a:rPr kumimoji="0" lang="en-US" b="0" i="0" u="none" strike="noStrike" cap="none" normalizeH="0" baseline="0" dirty="0" smtClean="0">
                <a:ln>
                  <a:noFill/>
                </a:ln>
                <a:solidFill>
                  <a:srgbClr val="6B6059"/>
                </a:solidFill>
                <a:effectLst/>
                <a:ea typeface="Calibri" pitchFamily="34" charset="0"/>
                <a:cs typeface="Tahoma" pitchFamily="34" charset="0"/>
              </a:rPr>
              <a:t> </a:t>
            </a:r>
            <a:r>
              <a:rPr kumimoji="0" lang="sq-AL" b="0" i="0" u="none" strike="noStrike" cap="none" normalizeH="0" baseline="0" dirty="0" smtClean="0">
                <a:ln>
                  <a:noFill/>
                </a:ln>
                <a:solidFill>
                  <a:srgbClr val="333333"/>
                </a:solidFill>
                <a:effectLst/>
                <a:ea typeface="Times New Roman" pitchFamily="18" charset="0"/>
                <a:cs typeface="Arial" pitchFamily="34" charset="0"/>
              </a:rPr>
              <a:t>automatikisht aktivizohet një magjistar për inicializimin 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sq-AL" b="0" i="0" u="none" strike="noStrike" cap="none" normalizeH="0" baseline="0" dirty="0" smtClean="0">
                <a:ln>
                  <a:noFill/>
                </a:ln>
                <a:solidFill>
                  <a:srgbClr val="333333"/>
                </a:solidFill>
                <a:effectLst/>
                <a:ea typeface="Times New Roman" pitchFamily="18" charset="0"/>
                <a:cs typeface="Arial" pitchFamily="34" charset="0"/>
              </a:rPr>
              <a:t>hard disqeve dhe  percaktimin e particioneve. </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Duhet te zgjedhim se cilin disk deshirojme te inicializojme dhe pastaj te deklarohemi per tipin e particioneve (fig.3).</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sq-AL" b="0" i="0" u="none" strike="noStrike" cap="none" normalizeH="0" baseline="0" dirty="0" smtClean="0">
                <a:ln>
                  <a:noFill/>
                </a:ln>
                <a:solidFill>
                  <a:srgbClr val="333333"/>
                </a:solidFill>
                <a:effectLst/>
                <a:ea typeface="Times New Roman" pitchFamily="18" charset="0"/>
                <a:cs typeface="Arial" pitchFamily="34" charset="0"/>
              </a:rPr>
              <a:t>Pasi te kemi perzgjedhuar klikojme ne OK ne menyre qe sistemi operativ te beje inicializimin e hard diskut dhe konfigurimin e particioneve.</a:t>
            </a: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Pas kesaj statuti i hard diskut ndrron nga </a:t>
            </a:r>
            <a:r>
              <a:rPr kumimoji="0" lang="en-US" b="1" i="0" u="none" strike="noStrike" cap="none" normalizeH="0" baseline="0" dirty="0" smtClean="0">
                <a:ln>
                  <a:noFill/>
                </a:ln>
                <a:solidFill>
                  <a:srgbClr val="6B6059"/>
                </a:solidFill>
                <a:effectLst/>
                <a:ea typeface="Calibri" pitchFamily="34" charset="0"/>
                <a:cs typeface="Arial" pitchFamily="34" charset="0"/>
              </a:rPr>
              <a:t>Not Initialized ne Online status.</a:t>
            </a:r>
            <a:r>
              <a:rPr kumimoji="0" lang="en-US" b="0" i="0" u="none" strike="noStrike" cap="none" normalizeH="0" baseline="0" dirty="0" smtClean="0">
                <a:ln>
                  <a:noFill/>
                </a:ln>
                <a:solidFill>
                  <a:schemeClr val="tx1"/>
                </a:solidFill>
                <a:effectLst/>
                <a:cs typeface="Arial" pitchFamily="34" charset="0"/>
              </a:rPr>
              <a:t> </a:t>
            </a:r>
          </a:p>
        </p:txBody>
      </p:sp>
      <p:pic>
        <p:nvPicPr>
          <p:cNvPr id="3" name="Picture 2" descr="http://www.link-elearning.com/linkdl/coursefiles/466/WIN7_07_03.png"/>
          <p:cNvPicPr/>
          <p:nvPr/>
        </p:nvPicPr>
        <p:blipFill>
          <a:blip r:embed="rId2" cstate="print"/>
          <a:srcRect/>
          <a:stretch>
            <a:fillRect/>
          </a:stretch>
        </p:blipFill>
        <p:spPr bwMode="auto">
          <a:xfrm>
            <a:off x="685800" y="2362200"/>
            <a:ext cx="7315200"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
          <p:cNvSpPr>
            <a:spLocks noChangeArrowheads="1"/>
          </p:cNvSpPr>
          <p:nvPr/>
        </p:nvSpPr>
        <p:spPr bwMode="auto">
          <a:xfrm>
            <a:off x="0" y="114611"/>
            <a:ext cx="9144000" cy="4616648"/>
          </a:xfrm>
          <a:prstGeom prst="rect">
            <a:avLst/>
          </a:prstGeom>
          <a:solidFill>
            <a:srgbClr val="F5F5F5"/>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Windows 7 Premium Edition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është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projektuar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përdoruesit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shtëpi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siguron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funksionalitetin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plotë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operativ</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konfigurimeve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reja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hardverike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Windows 7 Professional Edition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është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projektuar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punuar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një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mjedis</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biznesit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me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një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fokus</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bizneset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vogla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mesme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per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konsumatorët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që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kanë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nevojë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lidhje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ne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rrjete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ata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qe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kane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nevoje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per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kontrollin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sigurisë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përdorimin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opsioneve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backup,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etj</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Ky</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edicion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ofron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mundesine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lidhjes</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ne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domen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mbrojtjen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dhenave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lidhje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nga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distanca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lang="en-US" sz="1400" dirty="0" err="1" smtClean="0">
                <a:solidFill>
                  <a:srgbClr val="333333"/>
                </a:solidFill>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shfrytezimine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grupes</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polisave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etj</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Windows 7 Starter Edition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është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projektuar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fillestar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është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dispozicion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lang="en-US" sz="1400" dirty="0" err="1" smtClean="0">
                <a:solidFill>
                  <a:srgbClr val="333333"/>
                </a:solidFill>
                <a:latin typeface="Arial" pitchFamily="34" charset="0"/>
                <a:ea typeface="Times New Roman" pitchFamily="18" charset="0"/>
                <a:cs typeface="Times New Roman" pitchFamily="18" charset="0"/>
              </a:rPr>
              <a:t>vetëm</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versionin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platformës</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32-bit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1" u="none" strike="noStrike" cap="none" normalizeH="0" baseline="0" dirty="0" smtClean="0">
                <a:ln>
                  <a:noFill/>
                </a:ln>
                <a:solidFill>
                  <a:srgbClr val="6B6059"/>
                </a:solidFill>
                <a:effectLst/>
                <a:latin typeface="Arial" pitchFamily="34" charset="0"/>
                <a:ea typeface="Calibri" pitchFamily="34" charset="0"/>
                <a:cs typeface="Arial" pitchFamily="34" charset="0"/>
              </a:rPr>
              <a:t>Windows 7 Home Basic</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është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edicion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rajonet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zhvillim</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me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qëllimin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kryesor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lehtësuar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aksesin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internet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drejtuar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një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grup</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bazë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programeve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aplikacioneve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Ky</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edicion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përmban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gjitha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mundësitë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që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përmban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Windows 7 Starter me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funksionalitete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shtesë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siç</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janë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rritje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efekteve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vizuele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mbështetje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avancuara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rrjetit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etj</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Windows 7 Enterprise Edition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është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projektuar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mjedise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ndërmarrje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madhe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Ne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vetevete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ka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integruar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mbrojtjen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avancuar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dhënave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informacionit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Fokusi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këtij</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edicioni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janë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mjediset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biznesit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ku</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kerkohet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menaxhim</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aktiv</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resurseve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Ky</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edicion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përmban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gjitha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funksionet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që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ka </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Windows 7 Professional Edition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por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ai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ishte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pasuruar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me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opcionet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tjera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tilla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AppLocker</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BitLocker</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DirectAccess</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BranchCache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etj</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4"/>
          <p:cNvSpPr/>
          <p:nvPr/>
        </p:nvSpPr>
        <p:spPr>
          <a:xfrm>
            <a:off x="0" y="4724400"/>
            <a:ext cx="8915400" cy="1292662"/>
          </a:xfrm>
          <a:prstGeom prst="rect">
            <a:avLst/>
          </a:prstGeom>
        </p:spPr>
        <p:txBody>
          <a:bodyPr wrap="square">
            <a:spAutoFit/>
          </a:bodyPr>
          <a:lstStyle/>
          <a:p>
            <a:r>
              <a:rPr lang="en-US" sz="1400" b="1" dirty="0" smtClean="0">
                <a:latin typeface="Arial" pitchFamily="34" charset="0"/>
                <a:cs typeface="Arial" pitchFamily="34" charset="0"/>
              </a:rPr>
              <a:t>Windows 7 Ultimate Edition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është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projektuar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për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teknikë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dhe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entuziastë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që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duan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përdorin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gjitha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tiparet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dhe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avantazhet</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sistemit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operativ</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Ky</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botim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nuk</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përmban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asnjë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kufizim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punën</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tyre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dhe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mund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të</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perdoret</a:t>
            </a:r>
            <a:r>
              <a:rPr lang="en-US" sz="1400" dirty="0" smtClean="0">
                <a:latin typeface="Arial" pitchFamily="34" charset="0"/>
                <a:cs typeface="Arial" pitchFamily="34" charset="0"/>
              </a:rPr>
              <a:t> ne </a:t>
            </a:r>
            <a:r>
              <a:rPr lang="en-US" sz="1400" dirty="0" err="1" smtClean="0">
                <a:latin typeface="Arial" pitchFamily="34" charset="0"/>
                <a:cs typeface="Arial" pitchFamily="34" charset="0"/>
              </a:rPr>
              <a:t>mjedisin</a:t>
            </a:r>
            <a:r>
              <a:rPr lang="en-US" sz="1400" dirty="0" smtClean="0">
                <a:latin typeface="Arial" pitchFamily="34" charset="0"/>
                <a:cs typeface="Arial" pitchFamily="34" charset="0"/>
              </a:rPr>
              <a:t> virtual. </a:t>
            </a:r>
            <a:br>
              <a:rPr lang="en-US" sz="1400" dirty="0" smtClean="0">
                <a:latin typeface="Arial" pitchFamily="34" charset="0"/>
                <a:cs typeface="Arial" pitchFamily="34" charset="0"/>
              </a:rPr>
            </a:br>
            <a:r>
              <a:rPr lang="en-US" dirty="0" smtClean="0"/>
              <a:t/>
            </a:r>
            <a:br>
              <a:rPr lang="en-US" dirty="0" smtClean="0"/>
            </a:b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flipH="1">
            <a:off x="34635" y="5760"/>
            <a:ext cx="9067800" cy="3499439"/>
          </a:xfrm>
          <a:prstGeom prst="rect">
            <a:avLst/>
          </a:prstGeom>
          <a:solidFill>
            <a:srgbClr val="F5F5F5"/>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Sistemi operativ  Windows 7  mbështet dy tipe të particioneve : </a:t>
            </a:r>
            <a:r>
              <a:rPr kumimoji="0" lang="sq-AL" b="1" i="0" u="none" strike="noStrike" cap="none" normalizeH="0" baseline="0" dirty="0" smtClean="0">
                <a:ln>
                  <a:noFill/>
                </a:ln>
                <a:solidFill>
                  <a:srgbClr val="333333"/>
                </a:solidFill>
                <a:effectLst/>
                <a:ea typeface="Times New Roman" pitchFamily="18" charset="0"/>
                <a:cs typeface="Arial" pitchFamily="34" charset="0"/>
              </a:rPr>
              <a:t>MBR</a:t>
            </a:r>
            <a:r>
              <a:rPr kumimoji="0" lang="sq-AL" b="0" i="0" u="none" strike="noStrike" cap="none" normalizeH="0" baseline="0" dirty="0" smtClean="0">
                <a:ln>
                  <a:noFill/>
                </a:ln>
                <a:solidFill>
                  <a:srgbClr val="333333"/>
                </a:solidFill>
                <a:effectLst/>
                <a:ea typeface="Times New Roman" pitchFamily="18" charset="0"/>
                <a:cs typeface="Arial" pitchFamily="34" charset="0"/>
              </a:rPr>
              <a:t> (Master Boot Record) dhe </a:t>
            </a:r>
            <a:r>
              <a:rPr kumimoji="0" lang="sq-AL" b="1" i="0" u="none" strike="noStrike" cap="none" normalizeH="0" baseline="0" dirty="0" smtClean="0">
                <a:ln>
                  <a:noFill/>
                </a:ln>
                <a:solidFill>
                  <a:srgbClr val="333333"/>
                </a:solidFill>
                <a:effectLst/>
                <a:ea typeface="Times New Roman" pitchFamily="18" charset="0"/>
                <a:cs typeface="Arial" pitchFamily="34" charset="0"/>
              </a:rPr>
              <a:t>GPT (</a:t>
            </a:r>
            <a:r>
              <a:rPr kumimoji="0" lang="en-US" b="0" i="0" u="none" strike="noStrike" cap="none" normalizeH="0" baseline="0" dirty="0" smtClean="0">
                <a:ln>
                  <a:noFill/>
                </a:ln>
                <a:solidFill>
                  <a:srgbClr val="6B6059"/>
                </a:solidFill>
                <a:effectLst/>
                <a:ea typeface="Calibri" pitchFamily="34" charset="0"/>
                <a:cs typeface="Arial" pitchFamily="34" charset="0"/>
              </a:rPr>
              <a:t>GUID Partition Table)</a:t>
            </a:r>
            <a:r>
              <a:rPr kumimoji="0" lang="sq-AL" b="0" i="0" u="none" strike="noStrike" cap="none" normalizeH="0" baseline="0" dirty="0" smtClean="0">
                <a:ln>
                  <a:noFill/>
                </a:ln>
                <a:solidFill>
                  <a:srgbClr val="333333"/>
                </a:solidFill>
                <a:effectLst/>
                <a:ea typeface="Times New Roman" pitchFamily="18" charset="0"/>
                <a:cs typeface="Arial" pitchFamily="34" charset="0"/>
              </a:rPr>
              <a:t>.</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1" i="1" u="none" strike="noStrike" cap="none" normalizeH="0" baseline="0" dirty="0" smtClean="0">
                <a:ln>
                  <a:noFill/>
                </a:ln>
                <a:solidFill>
                  <a:srgbClr val="333333"/>
                </a:solidFill>
                <a:effectLst/>
                <a:ea typeface="Times New Roman" pitchFamily="18" charset="0"/>
                <a:cs typeface="Arial" pitchFamily="34" charset="0"/>
              </a:rPr>
              <a:t>Particioni i Tipi i  MBR</a:t>
            </a:r>
            <a:r>
              <a:rPr kumimoji="0" lang="sq-AL" b="0" i="0" u="none" strike="noStrike" cap="none" normalizeH="0" baseline="0" dirty="0" smtClean="0">
                <a:ln>
                  <a:noFill/>
                </a:ln>
                <a:solidFill>
                  <a:srgbClr val="333333"/>
                </a:solidFill>
                <a:effectLst/>
                <a:ea typeface="Times New Roman" pitchFamily="18" charset="0"/>
                <a:cs typeface="Arial" pitchFamily="34" charset="0"/>
              </a:rPr>
              <a:t>  përdore  sektorin e parë të hard diskut, krijohet pergjate particionit (ndarjes), mund të mbështet maksimalishte 4 particione primare ashtu qe madhesia maksimale e nje particioni mundet me qene 2 tera bajta(TB) </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 </a:t>
            </a:r>
            <a:r>
              <a:rPr kumimoji="0" lang="sq-AL" b="1" i="1" u="none" strike="noStrike" cap="none" normalizeH="0" baseline="0" dirty="0" smtClean="0">
                <a:ln>
                  <a:noFill/>
                </a:ln>
                <a:solidFill>
                  <a:srgbClr val="333333"/>
                </a:solidFill>
                <a:effectLst/>
                <a:ea typeface="Times New Roman" pitchFamily="18" charset="0"/>
                <a:cs typeface="Arial" pitchFamily="34" charset="0"/>
              </a:rPr>
              <a:t>Particioni i Tipi </a:t>
            </a:r>
            <a:r>
              <a:rPr kumimoji="0" lang="sq-AL" b="1" i="0" u="none" strike="noStrike" cap="none" normalizeH="0" baseline="0" dirty="0" smtClean="0">
                <a:ln>
                  <a:noFill/>
                </a:ln>
                <a:solidFill>
                  <a:srgbClr val="333333"/>
                </a:solidFill>
                <a:effectLst/>
                <a:ea typeface="Times New Roman" pitchFamily="18" charset="0"/>
                <a:cs typeface="Arial" pitchFamily="34" charset="0"/>
              </a:rPr>
              <a:t>GPT</a:t>
            </a:r>
            <a:r>
              <a:rPr kumimoji="0" lang="sq-AL" b="0" i="0" u="none" strike="noStrike" cap="none" normalizeH="0" baseline="0" dirty="0" smtClean="0">
                <a:ln>
                  <a:noFill/>
                </a:ln>
                <a:solidFill>
                  <a:srgbClr val="333333"/>
                </a:solidFill>
                <a:effectLst/>
                <a:ea typeface="Times New Roman" pitchFamily="18" charset="0"/>
                <a:cs typeface="Arial" pitchFamily="34" charset="0"/>
              </a:rPr>
              <a:t>  mbështet deri në 128 particione  individuale në një hard disk me një madhësi maksimale te particionit prej 18 exabytes (EB). </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Së pari demonstrojme krijimin</a:t>
            </a:r>
            <a:r>
              <a:rPr kumimoji="0" lang="sq-AL" b="0" i="1" u="none" strike="noStrike" cap="none" normalizeH="0" baseline="0" dirty="0" smtClean="0">
                <a:ln>
                  <a:noFill/>
                </a:ln>
                <a:solidFill>
                  <a:srgbClr val="333333"/>
                </a:solidFill>
                <a:effectLst/>
                <a:ea typeface="Times New Roman" pitchFamily="18" charset="0"/>
                <a:cs typeface="Arial" pitchFamily="34" charset="0"/>
              </a:rPr>
              <a:t> Particioni i Tipi i  MBR</a:t>
            </a:r>
            <a:r>
              <a:rPr kumimoji="0" lang="sq-AL" b="0" i="0" u="none" strike="noStrike" cap="none" normalizeH="0" baseline="0" dirty="0" smtClean="0">
                <a:ln>
                  <a:noFill/>
                </a:ln>
                <a:solidFill>
                  <a:srgbClr val="333333"/>
                </a:solidFill>
                <a:effectLst/>
                <a:ea typeface="Times New Roman" pitchFamily="18" charset="0"/>
                <a:cs typeface="Arial" pitchFamily="34" charset="0"/>
              </a:rPr>
              <a:t>  duke zgjedhuar opcionin  </a:t>
            </a:r>
            <a:r>
              <a:rPr kumimoji="0" lang="sq-AL" b="1" i="0" u="none" strike="noStrike" cap="none" normalizeH="0" baseline="0" dirty="0" smtClean="0">
                <a:ln>
                  <a:noFill/>
                </a:ln>
                <a:solidFill>
                  <a:srgbClr val="333333"/>
                </a:solidFill>
                <a:effectLst/>
                <a:ea typeface="Times New Roman" pitchFamily="18" charset="0"/>
                <a:cs typeface="Arial" pitchFamily="34" charset="0"/>
              </a:rPr>
              <a:t>Disk 1</a:t>
            </a:r>
            <a:r>
              <a:rPr kumimoji="0" lang="sq-AL" b="0" i="0" u="none" strike="noStrike" cap="none" normalizeH="0" baseline="0" dirty="0" smtClean="0">
                <a:ln>
                  <a:noFill/>
                </a:ln>
                <a:solidFill>
                  <a:srgbClr val="333333"/>
                </a:solidFill>
                <a:effectLst/>
                <a:ea typeface="Times New Roman" pitchFamily="18" charset="0"/>
                <a:cs typeface="Arial" pitchFamily="34" charset="0"/>
              </a:rPr>
              <a:t> dhe llojin e particionit </a:t>
            </a:r>
            <a:r>
              <a:rPr kumimoji="0" lang="sq-AL" b="1" i="0" u="none" strike="noStrike" cap="none" normalizeH="0" baseline="0" dirty="0" smtClean="0">
                <a:ln>
                  <a:noFill/>
                </a:ln>
                <a:solidFill>
                  <a:srgbClr val="333333"/>
                </a:solidFill>
                <a:effectLst/>
                <a:ea typeface="Times New Roman" pitchFamily="18" charset="0"/>
                <a:cs typeface="Arial" pitchFamily="34" charset="0"/>
              </a:rPr>
              <a:t>MBR</a:t>
            </a:r>
            <a:r>
              <a:rPr kumimoji="0" lang="sq-AL" b="0" i="0" u="none" strike="noStrike" cap="none" normalizeH="0" baseline="0" dirty="0" smtClean="0">
                <a:ln>
                  <a:noFill/>
                </a:ln>
                <a:solidFill>
                  <a:srgbClr val="333333"/>
                </a:solidFill>
                <a:effectLst/>
                <a:ea typeface="Times New Roman" pitchFamily="18" charset="0"/>
                <a:cs typeface="Arial" pitchFamily="34" charset="0"/>
              </a:rPr>
              <a:t>. Duke klikuar në butonin OK  hard disk është gati për konfigurimin e mëtejshëm. Me tastin e djathte klikojme ne hapsiren </a:t>
            </a:r>
            <a:r>
              <a:rPr kumimoji="0" lang="sq-AL" b="1" i="0" u="none" strike="noStrike" cap="none" normalizeH="0" baseline="0" dirty="0" smtClean="0">
                <a:ln>
                  <a:noFill/>
                </a:ln>
                <a:solidFill>
                  <a:srgbClr val="333333"/>
                </a:solidFill>
                <a:effectLst/>
                <a:ea typeface="Times New Roman" pitchFamily="18" charset="0"/>
                <a:cs typeface="Arial" pitchFamily="34" charset="0"/>
              </a:rPr>
              <a:t>Unallocated </a:t>
            </a:r>
            <a:r>
              <a:rPr kumimoji="0" lang="sq-AL" b="0" i="0" u="none" strike="noStrike" cap="none" normalizeH="0" baseline="0" dirty="0" smtClean="0">
                <a:ln>
                  <a:noFill/>
                </a:ln>
                <a:solidFill>
                  <a:srgbClr val="333333"/>
                </a:solidFill>
                <a:effectLst/>
                <a:ea typeface="Times New Roman" pitchFamily="18" charset="0"/>
                <a:cs typeface="Arial" pitchFamily="34" charset="0"/>
              </a:rPr>
              <a:t>te diskut perkates ​​dhe pastaj nga menyja zgjedhim llojin 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sq-AL" b="0" i="0" u="none" strike="noStrike" cap="none" normalizeH="0" baseline="0" dirty="0" smtClean="0">
                <a:ln>
                  <a:noFill/>
                </a:ln>
                <a:solidFill>
                  <a:srgbClr val="333333"/>
                </a:solidFill>
                <a:effectLst/>
                <a:ea typeface="Times New Roman" pitchFamily="18" charset="0"/>
                <a:cs typeface="Arial" pitchFamily="34" charset="0"/>
              </a:rPr>
              <a:t>particionit qe deshirojme te krijojme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sq-AL" b="0" i="0" u="none" strike="noStrike" cap="none" normalizeH="0" baseline="0" dirty="0" smtClean="0">
                <a:ln>
                  <a:noFill/>
                </a:ln>
                <a:solidFill>
                  <a:srgbClr val="333333"/>
                </a:solidFill>
                <a:effectLst/>
                <a:ea typeface="Times New Roman" pitchFamily="18" charset="0"/>
                <a:cs typeface="Arial" pitchFamily="34" charset="0"/>
              </a:rPr>
              <a:t>dhe shfrytezojme (fig4). Zgjedhim </a:t>
            </a:r>
            <a:r>
              <a:rPr kumimoji="0" lang="sq-AL" b="1" i="0" u="none" strike="noStrike" cap="none" normalizeH="0" baseline="0" dirty="0" smtClean="0">
                <a:ln>
                  <a:noFill/>
                </a:ln>
                <a:solidFill>
                  <a:srgbClr val="333333"/>
                </a:solidFill>
                <a:effectLst/>
                <a:ea typeface="Times New Roman" pitchFamily="18" charset="0"/>
                <a:cs typeface="Arial" pitchFamily="34" charset="0"/>
              </a:rPr>
              <a:t>Simple Volume</a:t>
            </a:r>
            <a:r>
              <a:rPr kumimoji="0" lang="sq-AL" b="0" i="0" u="none" strike="noStrike" cap="none" normalizeH="0" baseline="0" dirty="0" smtClean="0">
                <a:ln>
                  <a:noFill/>
                </a:ln>
                <a:solidFill>
                  <a:srgbClr val="333333"/>
                </a:solidFill>
                <a:effectLst/>
                <a:ea typeface="Times New Roman" pitchFamily="18" charset="0"/>
                <a:cs typeface="Arial" pitchFamily="34" charset="0"/>
              </a:rPr>
              <a:t> dhe keshtu do te filloi konfigurimi i particionit.</a:t>
            </a:r>
            <a:endParaRPr kumimoji="0" lang="sq-AL" b="0" i="0" u="none" strike="noStrike" cap="none" normalizeH="0" baseline="0" dirty="0" smtClean="0">
              <a:ln>
                <a:noFill/>
              </a:ln>
              <a:solidFill>
                <a:schemeClr val="tx1"/>
              </a:solidFill>
              <a:effectLst/>
              <a:cs typeface="Arial" pitchFamily="34" charset="0"/>
            </a:endParaRPr>
          </a:p>
        </p:txBody>
      </p:sp>
      <p:pic>
        <p:nvPicPr>
          <p:cNvPr id="3" name="Picture 2" descr="http://www.link-elearning.com/linkdl/coursefiles/466/WIN7_07_04.png"/>
          <p:cNvPicPr/>
          <p:nvPr/>
        </p:nvPicPr>
        <p:blipFill>
          <a:blip r:embed="rId2" cstate="print"/>
          <a:srcRect/>
          <a:stretch>
            <a:fillRect/>
          </a:stretch>
        </p:blipFill>
        <p:spPr bwMode="auto">
          <a:xfrm>
            <a:off x="1447800" y="3484420"/>
            <a:ext cx="6172200"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6200"/>
            <a:ext cx="9144000" cy="923330"/>
          </a:xfrm>
          <a:prstGeom prst="rect">
            <a:avLst/>
          </a:prstGeom>
        </p:spPr>
        <p:txBody>
          <a:bodyPr wrap="square">
            <a:spAutoFit/>
          </a:bodyPr>
          <a:lstStyle/>
          <a:p>
            <a:r>
              <a:rPr lang="en-US" dirty="0" smtClean="0"/>
              <a:t>Duke </a:t>
            </a:r>
            <a:r>
              <a:rPr lang="en-US" dirty="0" err="1" smtClean="0"/>
              <a:t>klikuar</a:t>
            </a:r>
            <a:r>
              <a:rPr lang="en-US" dirty="0" smtClean="0"/>
              <a:t> </a:t>
            </a:r>
            <a:r>
              <a:rPr lang="en-US" dirty="0" err="1" smtClean="0"/>
              <a:t>në</a:t>
            </a:r>
            <a:r>
              <a:rPr lang="en-US" dirty="0" smtClean="0"/>
              <a:t> </a:t>
            </a:r>
            <a:r>
              <a:rPr lang="en-US" dirty="0" err="1" smtClean="0"/>
              <a:t>butonin</a:t>
            </a:r>
            <a:r>
              <a:rPr lang="en-US" dirty="0" smtClean="0"/>
              <a:t> </a:t>
            </a:r>
            <a:r>
              <a:rPr lang="en-US" b="1" dirty="0" smtClean="0"/>
              <a:t>Next</a:t>
            </a:r>
            <a:r>
              <a:rPr lang="en-US" dirty="0" smtClean="0"/>
              <a:t> </a:t>
            </a:r>
            <a:r>
              <a:rPr lang="en-US" dirty="0" err="1" smtClean="0"/>
              <a:t>magjistar</a:t>
            </a:r>
            <a:r>
              <a:rPr lang="en-US" dirty="0" smtClean="0"/>
              <a:t> </a:t>
            </a:r>
            <a:r>
              <a:rPr lang="en-US" dirty="0" err="1" smtClean="0"/>
              <a:t>i</a:t>
            </a:r>
            <a:r>
              <a:rPr lang="en-US" dirty="0" smtClean="0"/>
              <a:t> </a:t>
            </a:r>
            <a:r>
              <a:rPr lang="en-US" dirty="0" err="1" smtClean="0"/>
              <a:t>jep</a:t>
            </a:r>
            <a:r>
              <a:rPr lang="en-US" dirty="0" smtClean="0"/>
              <a:t> </a:t>
            </a:r>
            <a:r>
              <a:rPr lang="en-US" dirty="0" err="1" smtClean="0"/>
              <a:t>mundësinë</a:t>
            </a:r>
            <a:r>
              <a:rPr lang="en-US" dirty="0" smtClean="0"/>
              <a:t> e </a:t>
            </a:r>
            <a:r>
              <a:rPr lang="en-US" dirty="0" err="1" smtClean="0"/>
              <a:t>përcaktimit</a:t>
            </a:r>
            <a:r>
              <a:rPr lang="en-US" dirty="0" smtClean="0"/>
              <a:t> </a:t>
            </a:r>
            <a:r>
              <a:rPr lang="en-US" dirty="0" err="1" smtClean="0"/>
              <a:t>të</a:t>
            </a:r>
            <a:r>
              <a:rPr lang="en-US" dirty="0" smtClean="0"/>
              <a:t> </a:t>
            </a:r>
            <a:r>
              <a:rPr lang="en-US" dirty="0" err="1" smtClean="0"/>
              <a:t>madhësisë</a:t>
            </a:r>
            <a:r>
              <a:rPr lang="en-US" dirty="0" smtClean="0"/>
              <a:t> </a:t>
            </a:r>
            <a:r>
              <a:rPr lang="en-US" dirty="0" err="1" smtClean="0"/>
              <a:t>së</a:t>
            </a:r>
            <a:r>
              <a:rPr lang="en-US" dirty="0" smtClean="0"/>
              <a:t> </a:t>
            </a:r>
            <a:r>
              <a:rPr lang="en-US" dirty="0" err="1" smtClean="0"/>
              <a:t>particionit</a:t>
            </a:r>
            <a:r>
              <a:rPr lang="en-US" dirty="0" smtClean="0"/>
              <a:t> </a:t>
            </a:r>
            <a:r>
              <a:rPr lang="en-US" dirty="0" err="1" smtClean="0"/>
              <a:t>qe</a:t>
            </a:r>
            <a:r>
              <a:rPr lang="en-US" dirty="0" smtClean="0"/>
              <a:t> </a:t>
            </a:r>
            <a:r>
              <a:rPr lang="en-US" dirty="0" err="1" smtClean="0"/>
              <a:t>kemi</a:t>
            </a:r>
            <a:r>
              <a:rPr lang="en-US" dirty="0" smtClean="0"/>
              <a:t> </a:t>
            </a:r>
            <a:r>
              <a:rPr lang="en-US" dirty="0" err="1" smtClean="0"/>
              <a:t>krijuar</a:t>
            </a:r>
            <a:r>
              <a:rPr lang="en-US" dirty="0" smtClean="0"/>
              <a:t> (fig.5). </a:t>
            </a:r>
            <a:r>
              <a:rPr lang="en-US" dirty="0" err="1" smtClean="0"/>
              <a:t>Në</a:t>
            </a:r>
            <a:r>
              <a:rPr lang="en-US" dirty="0" smtClean="0"/>
              <a:t> </a:t>
            </a:r>
            <a:r>
              <a:rPr lang="en-US" dirty="0" err="1" smtClean="0"/>
              <a:t>rast</a:t>
            </a:r>
            <a:r>
              <a:rPr lang="en-US" dirty="0" smtClean="0"/>
              <a:t> se </a:t>
            </a:r>
            <a:r>
              <a:rPr lang="en-US" dirty="0" err="1" smtClean="0"/>
              <a:t>nuk</a:t>
            </a:r>
            <a:r>
              <a:rPr lang="en-US" dirty="0" smtClean="0"/>
              <a:t> </a:t>
            </a:r>
            <a:r>
              <a:rPr lang="en-US" dirty="0" err="1" smtClean="0"/>
              <a:t>deshirojme</a:t>
            </a:r>
            <a:r>
              <a:rPr lang="en-US" dirty="0" smtClean="0"/>
              <a:t> me </a:t>
            </a:r>
            <a:r>
              <a:rPr lang="en-US" dirty="0" err="1" smtClean="0"/>
              <a:t>shume</a:t>
            </a:r>
            <a:r>
              <a:rPr lang="en-US" dirty="0" smtClean="0"/>
              <a:t> </a:t>
            </a:r>
            <a:r>
              <a:rPr lang="en-US" dirty="0" err="1" smtClean="0"/>
              <a:t>particione</a:t>
            </a:r>
            <a:r>
              <a:rPr lang="en-US" dirty="0" smtClean="0"/>
              <a:t> </a:t>
            </a:r>
            <a:r>
              <a:rPr lang="en-US" dirty="0" err="1" smtClean="0"/>
              <a:t>dhe</a:t>
            </a:r>
            <a:r>
              <a:rPr lang="en-US" dirty="0" smtClean="0"/>
              <a:t> </a:t>
            </a:r>
            <a:r>
              <a:rPr lang="en-US" dirty="0" err="1" smtClean="0"/>
              <a:t>nese</a:t>
            </a:r>
            <a:r>
              <a:rPr lang="en-US" dirty="0" smtClean="0"/>
              <a:t> </a:t>
            </a:r>
            <a:r>
              <a:rPr lang="en-US" dirty="0" err="1" smtClean="0"/>
              <a:t>deshirojme</a:t>
            </a:r>
            <a:r>
              <a:rPr lang="en-US" dirty="0" smtClean="0"/>
              <a:t> </a:t>
            </a:r>
            <a:r>
              <a:rPr lang="en-US" dirty="0" err="1" smtClean="0"/>
              <a:t>kete</a:t>
            </a:r>
            <a:r>
              <a:rPr lang="en-US" dirty="0" smtClean="0"/>
              <a:t> </a:t>
            </a:r>
            <a:r>
              <a:rPr lang="en-US" dirty="0" err="1" smtClean="0"/>
              <a:t>madhesi</a:t>
            </a:r>
            <a:r>
              <a:rPr lang="en-US" dirty="0" smtClean="0"/>
              <a:t> </a:t>
            </a:r>
            <a:r>
              <a:rPr lang="en-US" dirty="0" err="1" smtClean="0"/>
              <a:t>te</a:t>
            </a:r>
            <a:r>
              <a:rPr lang="en-US" dirty="0" smtClean="0"/>
              <a:t> </a:t>
            </a:r>
            <a:r>
              <a:rPr lang="en-US" dirty="0" err="1" smtClean="0"/>
              <a:t>particionit</a:t>
            </a:r>
            <a:r>
              <a:rPr lang="en-US" dirty="0" smtClean="0"/>
              <a:t> </a:t>
            </a:r>
            <a:r>
              <a:rPr lang="en-US" dirty="0" err="1" smtClean="0"/>
              <a:t>atehere</a:t>
            </a:r>
            <a:r>
              <a:rPr lang="en-US" dirty="0" smtClean="0"/>
              <a:t> </a:t>
            </a:r>
            <a:r>
              <a:rPr lang="en-US" dirty="0" err="1" smtClean="0"/>
              <a:t>klikojme</a:t>
            </a:r>
            <a:r>
              <a:rPr lang="en-US" dirty="0" smtClean="0"/>
              <a:t> ne </a:t>
            </a:r>
            <a:r>
              <a:rPr lang="en-US" b="1" dirty="0" smtClean="0"/>
              <a:t>Next</a:t>
            </a:r>
            <a:r>
              <a:rPr lang="en-US" dirty="0" smtClean="0"/>
              <a:t>.</a:t>
            </a:r>
            <a:endParaRPr lang="en-US" dirty="0"/>
          </a:p>
        </p:txBody>
      </p:sp>
      <p:pic>
        <p:nvPicPr>
          <p:cNvPr id="3" name="Picture 2" descr="http://www.link-elearning.com/linkdl/coursefiles/466/WIN7_07_05.png"/>
          <p:cNvPicPr/>
          <p:nvPr/>
        </p:nvPicPr>
        <p:blipFill>
          <a:blip r:embed="rId2" cstate="print"/>
          <a:srcRect/>
          <a:stretch>
            <a:fillRect/>
          </a:stretch>
        </p:blipFill>
        <p:spPr bwMode="auto">
          <a:xfrm>
            <a:off x="914400" y="1143000"/>
            <a:ext cx="7467600" cy="4953000"/>
          </a:xfrm>
          <a:prstGeom prst="rect">
            <a:avLst/>
          </a:prstGeom>
          <a:noFill/>
          <a:ln w="9525">
            <a:noFill/>
            <a:miter lim="800000"/>
            <a:headEnd/>
            <a:tailEnd/>
          </a:ln>
        </p:spPr>
      </p:pic>
      <p:sp>
        <p:nvSpPr>
          <p:cNvPr id="36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1" u="none" strike="noStrike" cap="none" normalizeH="0" baseline="0" smtClean="0">
                <a:ln>
                  <a:noFill/>
                </a:ln>
                <a:solidFill>
                  <a:srgbClr val="6B6059"/>
                </a:solidFill>
                <a:effectLst/>
                <a:latin typeface="Tahoma" pitchFamily="34" charset="0"/>
                <a:ea typeface="Times New Roman" pitchFamily="18" charset="0"/>
                <a:cs typeface="Tahoma" pitchFamily="34" charset="0"/>
              </a:rPr>
              <a:t>Fig5</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4"/>
          <p:cNvSpPr/>
          <p:nvPr/>
        </p:nvSpPr>
        <p:spPr>
          <a:xfrm>
            <a:off x="4191000" y="6248400"/>
            <a:ext cx="591829" cy="369332"/>
          </a:xfrm>
          <a:prstGeom prst="rect">
            <a:avLst/>
          </a:prstGeom>
        </p:spPr>
        <p:txBody>
          <a:bodyPr wrap="none">
            <a:spAutoFit/>
          </a:bodyPr>
          <a:lstStyle/>
          <a:p>
            <a:r>
              <a:rPr lang="en-US" dirty="0" smtClean="0"/>
              <a:t>fig.5</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19670"/>
            <a:ext cx="9144000" cy="923330"/>
          </a:xfrm>
          <a:prstGeom prst="rect">
            <a:avLst/>
          </a:prstGeom>
        </p:spPr>
        <p:txBody>
          <a:bodyPr wrap="square">
            <a:spAutoFit/>
          </a:bodyPr>
          <a:lstStyle/>
          <a:p>
            <a:r>
              <a:rPr lang="en-US" dirty="0" err="1" smtClean="0"/>
              <a:t>Në</a:t>
            </a:r>
            <a:r>
              <a:rPr lang="en-US" dirty="0" smtClean="0"/>
              <a:t> </a:t>
            </a:r>
            <a:r>
              <a:rPr lang="en-US" dirty="0" err="1" smtClean="0"/>
              <a:t>dritaren</a:t>
            </a:r>
            <a:r>
              <a:rPr lang="en-US" dirty="0" smtClean="0"/>
              <a:t> </a:t>
            </a:r>
            <a:r>
              <a:rPr lang="en-US" dirty="0" err="1" smtClean="0"/>
              <a:t>vijuese</a:t>
            </a:r>
            <a:r>
              <a:rPr lang="en-US" dirty="0" smtClean="0"/>
              <a:t> ne </a:t>
            </a:r>
            <a:r>
              <a:rPr lang="en-US" dirty="0" err="1" smtClean="0"/>
              <a:t>mund</a:t>
            </a:r>
            <a:r>
              <a:rPr lang="en-US" dirty="0" smtClean="0"/>
              <a:t> </a:t>
            </a:r>
            <a:r>
              <a:rPr lang="en-US" dirty="0" err="1" smtClean="0"/>
              <a:t>të</a:t>
            </a:r>
            <a:r>
              <a:rPr lang="en-US" dirty="0" smtClean="0"/>
              <a:t> </a:t>
            </a:r>
            <a:r>
              <a:rPr lang="en-US" dirty="0" err="1" smtClean="0"/>
              <a:t>caktojmë</a:t>
            </a:r>
            <a:r>
              <a:rPr lang="en-US" dirty="0" smtClean="0"/>
              <a:t> </a:t>
            </a:r>
            <a:r>
              <a:rPr lang="en-US" dirty="0" err="1" smtClean="0"/>
              <a:t>ndonjë</a:t>
            </a:r>
            <a:r>
              <a:rPr lang="en-US" dirty="0" smtClean="0"/>
              <a:t> </a:t>
            </a:r>
            <a:r>
              <a:rPr lang="en-US" dirty="0" err="1" smtClean="0"/>
              <a:t>nga</a:t>
            </a:r>
            <a:r>
              <a:rPr lang="en-US" dirty="0" smtClean="0"/>
              <a:t> </a:t>
            </a:r>
            <a:r>
              <a:rPr lang="en-US" dirty="0" err="1" smtClean="0"/>
              <a:t>shkronjat</a:t>
            </a:r>
            <a:r>
              <a:rPr lang="en-US" dirty="0" smtClean="0"/>
              <a:t> e lira per </a:t>
            </a:r>
            <a:r>
              <a:rPr lang="en-US" dirty="0" err="1" smtClean="0"/>
              <a:t>emertimin</a:t>
            </a:r>
            <a:r>
              <a:rPr lang="en-US" dirty="0" smtClean="0"/>
              <a:t> e </a:t>
            </a:r>
            <a:r>
              <a:rPr lang="en-US" dirty="0" err="1" smtClean="0"/>
              <a:t>particionit</a:t>
            </a:r>
            <a:r>
              <a:rPr lang="en-US" dirty="0" smtClean="0"/>
              <a:t> ne system, </a:t>
            </a:r>
            <a:r>
              <a:rPr lang="en-US" dirty="0" err="1" smtClean="0"/>
              <a:t>pastaj</a:t>
            </a:r>
            <a:r>
              <a:rPr lang="en-US" dirty="0" smtClean="0"/>
              <a:t> </a:t>
            </a:r>
            <a:r>
              <a:rPr lang="en-US" dirty="0" err="1" smtClean="0"/>
              <a:t>krijimin</a:t>
            </a:r>
            <a:r>
              <a:rPr lang="en-US" dirty="0" smtClean="0"/>
              <a:t> e </a:t>
            </a:r>
            <a:r>
              <a:rPr lang="en-US" dirty="0" err="1" smtClean="0"/>
              <a:t>particionit</a:t>
            </a:r>
            <a:r>
              <a:rPr lang="en-US" dirty="0" smtClean="0"/>
              <a:t> </a:t>
            </a:r>
            <a:r>
              <a:rPr lang="en-US" dirty="0" err="1" smtClean="0"/>
              <a:t>si</a:t>
            </a:r>
            <a:r>
              <a:rPr lang="en-US" dirty="0" smtClean="0"/>
              <a:t> folder ne </a:t>
            </a:r>
            <a:r>
              <a:rPr lang="en-US" dirty="0" err="1" smtClean="0"/>
              <a:t>particionin</a:t>
            </a:r>
            <a:r>
              <a:rPr lang="en-US" dirty="0" smtClean="0"/>
              <a:t> </a:t>
            </a:r>
            <a:r>
              <a:rPr lang="en-US" dirty="0" err="1" smtClean="0"/>
              <a:t>ekzistues</a:t>
            </a:r>
            <a:r>
              <a:rPr lang="en-US" dirty="0" smtClean="0"/>
              <a:t> </a:t>
            </a:r>
            <a:r>
              <a:rPr lang="en-US" dirty="0" err="1" smtClean="0"/>
              <a:t>apo</a:t>
            </a:r>
            <a:r>
              <a:rPr lang="en-US" dirty="0" smtClean="0"/>
              <a:t> </a:t>
            </a:r>
            <a:r>
              <a:rPr lang="en-US" dirty="0" err="1" smtClean="0"/>
              <a:t>perzgjedhjen</a:t>
            </a:r>
            <a:r>
              <a:rPr lang="en-US" dirty="0" smtClean="0"/>
              <a:t> e </a:t>
            </a:r>
            <a:r>
              <a:rPr lang="en-US" dirty="0" err="1" smtClean="0"/>
              <a:t>mundesise</a:t>
            </a:r>
            <a:r>
              <a:rPr lang="en-US" dirty="0" smtClean="0"/>
              <a:t> </a:t>
            </a:r>
            <a:r>
              <a:rPr lang="en-US" dirty="0" err="1" smtClean="0"/>
              <a:t>qe</a:t>
            </a:r>
            <a:r>
              <a:rPr lang="en-US" dirty="0" smtClean="0"/>
              <a:t> </a:t>
            </a:r>
            <a:r>
              <a:rPr lang="en-US" dirty="0" err="1" smtClean="0"/>
              <a:t>sistemi</a:t>
            </a:r>
            <a:r>
              <a:rPr lang="en-US" dirty="0" smtClean="0"/>
              <a:t> </a:t>
            </a:r>
            <a:r>
              <a:rPr lang="en-US" dirty="0" err="1" smtClean="0"/>
              <a:t>te</a:t>
            </a:r>
            <a:r>
              <a:rPr lang="en-US" dirty="0" smtClean="0"/>
              <a:t> </a:t>
            </a:r>
            <a:r>
              <a:rPr lang="en-US" dirty="0" err="1" smtClean="0"/>
              <a:t>mos</a:t>
            </a:r>
            <a:r>
              <a:rPr lang="en-US" dirty="0" smtClean="0"/>
              <a:t> I </a:t>
            </a:r>
            <a:r>
              <a:rPr lang="en-US" dirty="0" err="1" smtClean="0"/>
              <a:t>jepet</a:t>
            </a:r>
            <a:r>
              <a:rPr lang="en-US" dirty="0" smtClean="0"/>
              <a:t> </a:t>
            </a:r>
            <a:r>
              <a:rPr lang="en-US" dirty="0" err="1" smtClean="0"/>
              <a:t>shkronja</a:t>
            </a:r>
            <a:r>
              <a:rPr lang="en-US" dirty="0" smtClean="0"/>
              <a:t> per </a:t>
            </a:r>
            <a:r>
              <a:rPr lang="en-US" dirty="0" err="1" smtClean="0"/>
              <a:t>particion</a:t>
            </a:r>
            <a:r>
              <a:rPr lang="en-US" dirty="0" smtClean="0"/>
              <a:t> fig6. </a:t>
            </a:r>
            <a:r>
              <a:rPr lang="en-US" dirty="0" err="1" smtClean="0"/>
              <a:t>Pastaj</a:t>
            </a:r>
            <a:r>
              <a:rPr lang="en-US" dirty="0" smtClean="0"/>
              <a:t> </a:t>
            </a:r>
            <a:r>
              <a:rPr lang="en-US" dirty="0" err="1" smtClean="0"/>
              <a:t>klikoni</a:t>
            </a:r>
            <a:r>
              <a:rPr lang="en-US" dirty="0" smtClean="0"/>
              <a:t> </a:t>
            </a:r>
            <a:r>
              <a:rPr lang="en-US" dirty="0" err="1" smtClean="0"/>
              <a:t>butonin</a:t>
            </a:r>
            <a:r>
              <a:rPr lang="en-US" dirty="0" smtClean="0"/>
              <a:t> Next.</a:t>
            </a:r>
            <a:endParaRPr lang="en-US" dirty="0"/>
          </a:p>
        </p:txBody>
      </p:sp>
      <p:pic>
        <p:nvPicPr>
          <p:cNvPr id="3" name="Picture 2" descr="http://www.link-elearning.com/linkdl/coursefiles/466/WIN7_07_07.png"/>
          <p:cNvPicPr/>
          <p:nvPr/>
        </p:nvPicPr>
        <p:blipFill>
          <a:blip r:embed="rId2" cstate="print"/>
          <a:srcRect/>
          <a:stretch>
            <a:fillRect/>
          </a:stretch>
        </p:blipFill>
        <p:spPr bwMode="auto">
          <a:xfrm>
            <a:off x="1066800" y="1371600"/>
            <a:ext cx="6858000" cy="4355068"/>
          </a:xfrm>
          <a:prstGeom prst="rect">
            <a:avLst/>
          </a:prstGeom>
          <a:noFill/>
          <a:ln w="9525">
            <a:noFill/>
            <a:miter lim="800000"/>
            <a:headEnd/>
            <a:tailEnd/>
          </a:ln>
        </p:spPr>
      </p:pic>
      <p:sp>
        <p:nvSpPr>
          <p:cNvPr id="8" name="Rectangle 7"/>
          <p:cNvSpPr/>
          <p:nvPr/>
        </p:nvSpPr>
        <p:spPr>
          <a:xfrm>
            <a:off x="4267200" y="5802868"/>
            <a:ext cx="591829" cy="369332"/>
          </a:xfrm>
          <a:prstGeom prst="rect">
            <a:avLst/>
          </a:prstGeom>
        </p:spPr>
        <p:txBody>
          <a:bodyPr wrap="none">
            <a:spAutoFit/>
          </a:bodyPr>
          <a:lstStyle/>
          <a:p>
            <a:r>
              <a:rPr lang="en-US" dirty="0" smtClean="0"/>
              <a:t>fig6.</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77743" y="220176"/>
            <a:ext cx="9066257"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Në ekranin e ardhshëm  zgjidhim  llojin e </a:t>
            </a:r>
            <a:r>
              <a:rPr kumimoji="0" lang="sq-AL" b="1" i="0" u="none" strike="noStrike" cap="none" normalizeH="0" baseline="0" dirty="0" smtClean="0">
                <a:ln>
                  <a:noFill/>
                </a:ln>
                <a:solidFill>
                  <a:srgbClr val="333333"/>
                </a:solidFill>
                <a:effectLst/>
                <a:ea typeface="Times New Roman" pitchFamily="18" charset="0"/>
                <a:cs typeface="Arial" pitchFamily="34" charset="0"/>
              </a:rPr>
              <a:t>File system</a:t>
            </a:r>
            <a:r>
              <a:rPr kumimoji="0" lang="sq-AL" b="0" i="0" u="none" strike="noStrike" cap="none" normalizeH="0" baseline="0" dirty="0" smtClean="0">
                <a:ln>
                  <a:noFill/>
                </a:ln>
                <a:solidFill>
                  <a:srgbClr val="333333"/>
                </a:solidFill>
                <a:effectLst/>
                <a:ea typeface="Times New Roman" pitchFamily="18" charset="0"/>
                <a:cs typeface="Arial" pitchFamily="34" charset="0"/>
              </a:rPr>
              <a:t> me te cilin particioni do te formatizohet ( default është NTFS), madhësia clasterit te fajllit te sistemit ne HD , emrin e particionit qe shifet përmes Windows Explorer dhe mund të zgjedhim midis opsionit e formatimit të shpejtë dhe kompresimit (ngjeshjes) </a:t>
            </a:r>
            <a:r>
              <a:rPr kumimoji="0" lang="en-US" b="0" i="0" u="none" strike="noStrike" cap="none" normalizeH="0" baseline="0" dirty="0" smtClean="0">
                <a:ln>
                  <a:noFill/>
                </a:ln>
                <a:solidFill>
                  <a:srgbClr val="333333"/>
                </a:solidFill>
                <a:effectLst/>
                <a:ea typeface="Times New Roman" pitchFamily="18" charset="0"/>
                <a:cs typeface="Arial" pitchFamily="34" charset="0"/>
              </a:rPr>
              <a:t>t</a:t>
            </a:r>
            <a:r>
              <a:rPr kumimoji="0" lang="sq-AL" b="0" i="0" u="none" strike="noStrike" cap="none" normalizeH="0" baseline="0" dirty="0" smtClean="0">
                <a:ln>
                  <a:noFill/>
                </a:ln>
                <a:solidFill>
                  <a:srgbClr val="333333"/>
                </a:solidFill>
                <a:effectLst/>
                <a:ea typeface="Times New Roman" pitchFamily="18" charset="0"/>
                <a:cs typeface="Arial" pitchFamily="34" charset="0"/>
              </a:rPr>
              <a:t>e fajllave dhe foldereve ne particion fig 7.</a:t>
            </a: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Duke klikuar mbi butonin </a:t>
            </a:r>
            <a:r>
              <a:rPr kumimoji="0" lang="sq-AL" b="1" i="0" u="none" strike="noStrike" cap="none" normalizeH="0" baseline="0" dirty="0" smtClean="0">
                <a:ln>
                  <a:noFill/>
                </a:ln>
                <a:solidFill>
                  <a:srgbClr val="333333"/>
                </a:solidFill>
                <a:effectLst/>
                <a:ea typeface="Times New Roman" pitchFamily="18" charset="0"/>
                <a:cs typeface="Arial" pitchFamily="34" charset="0"/>
              </a:rPr>
              <a:t>Finish </a:t>
            </a:r>
            <a:r>
              <a:rPr kumimoji="0" lang="sq-AL" b="0" i="0" u="none" strike="noStrike" cap="none" normalizeH="0" baseline="0" dirty="0" smtClean="0">
                <a:ln>
                  <a:noFill/>
                </a:ln>
                <a:solidFill>
                  <a:srgbClr val="333333"/>
                </a:solidFill>
                <a:effectLst/>
                <a:ea typeface="Times New Roman" pitchFamily="18" charset="0"/>
                <a:cs typeface="Arial" pitchFamily="34" charset="0"/>
              </a:rPr>
              <a:t>fillon procesi i formatizimit dhe krijimit te particioneve me parametrat e specifikuara. Pas përfundimit të ketij procesit particioni i ri shifet permes </a:t>
            </a:r>
            <a:r>
              <a:rPr kumimoji="0" lang="sq-AL" b="1" i="0" u="none" strike="noStrike" cap="none" normalizeH="0" baseline="0" dirty="0" smtClean="0">
                <a:ln>
                  <a:noFill/>
                </a:ln>
                <a:solidFill>
                  <a:srgbClr val="333333"/>
                </a:solidFill>
                <a:effectLst/>
                <a:ea typeface="Times New Roman" pitchFamily="18" charset="0"/>
                <a:cs typeface="Arial" pitchFamily="34" charset="0"/>
              </a:rPr>
              <a:t>Windows Explorer</a:t>
            </a:r>
            <a:r>
              <a:rPr kumimoji="0" lang="sq-AL" b="0" i="0" u="none" strike="noStrike" cap="none" normalizeH="0" baseline="0" dirty="0" smtClean="0">
                <a:ln>
                  <a:noFill/>
                </a:ln>
                <a:solidFill>
                  <a:srgbClr val="333333"/>
                </a:solidFill>
                <a:effectLst/>
                <a:ea typeface="Times New Roman" pitchFamily="18" charset="0"/>
                <a:cs typeface="Arial" pitchFamily="34" charset="0"/>
              </a:rPr>
              <a:t> me shkronjen dhe emrin e caktuar dhe është gati për përdorim dhe deponimin e dosjeve.</a:t>
            </a:r>
            <a:r>
              <a:rPr kumimoji="0" lang="en-US" b="0" i="0" u="none" strike="noStrike" cap="none" normalizeH="0" baseline="0" dirty="0" smtClean="0">
                <a:ln>
                  <a:noFill/>
                </a:ln>
                <a:solidFill>
                  <a:schemeClr val="tx1"/>
                </a:solidFill>
                <a:effectLst/>
                <a:cs typeface="Arial" pitchFamily="34" charset="0"/>
              </a:rPr>
              <a:t> </a:t>
            </a:r>
          </a:p>
        </p:txBody>
      </p:sp>
      <p:pic>
        <p:nvPicPr>
          <p:cNvPr id="3" name="Picture 2" descr="http://www.link-elearning.com/linkdl/coursefiles/466/WIN7_07_07.png"/>
          <p:cNvPicPr/>
          <p:nvPr/>
        </p:nvPicPr>
        <p:blipFill>
          <a:blip r:embed="rId2" cstate="print"/>
          <a:srcRect/>
          <a:stretch>
            <a:fillRect/>
          </a:stretch>
        </p:blipFill>
        <p:spPr bwMode="auto">
          <a:xfrm>
            <a:off x="2286000" y="2590800"/>
            <a:ext cx="4800600" cy="3733800"/>
          </a:xfrm>
          <a:prstGeom prst="rect">
            <a:avLst/>
          </a:prstGeom>
          <a:noFill/>
          <a:ln w="9525">
            <a:noFill/>
            <a:miter lim="800000"/>
            <a:headEnd/>
            <a:tailEnd/>
          </a:ln>
        </p:spPr>
      </p:pic>
      <p:sp>
        <p:nvSpPr>
          <p:cNvPr id="7" name="Rectangle 6"/>
          <p:cNvSpPr/>
          <p:nvPr/>
        </p:nvSpPr>
        <p:spPr>
          <a:xfrm>
            <a:off x="4419600" y="6400800"/>
            <a:ext cx="644728" cy="369332"/>
          </a:xfrm>
          <a:prstGeom prst="rect">
            <a:avLst/>
          </a:prstGeom>
        </p:spPr>
        <p:txBody>
          <a:bodyPr wrap="none">
            <a:spAutoFit/>
          </a:bodyPr>
          <a:lstStyle/>
          <a:p>
            <a:r>
              <a:rPr lang="sq-AL" dirty="0" smtClean="0">
                <a:solidFill>
                  <a:srgbClr val="333333"/>
                </a:solidFill>
                <a:ea typeface="Times New Roman" pitchFamily="18" charset="0"/>
                <a:cs typeface="Arial" pitchFamily="34" charset="0"/>
              </a:rPr>
              <a:t>fig 7.</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152400" y="731938"/>
            <a:ext cx="8839200" cy="5355312"/>
          </a:xfrm>
          <a:prstGeom prst="rect">
            <a:avLst/>
          </a:prstGeom>
          <a:solidFill>
            <a:srgbClr val="F5F5F5"/>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1" i="1" u="none" strike="noStrike" cap="none" normalizeH="0" baseline="0" dirty="0" smtClean="0">
                <a:ln>
                  <a:noFill/>
                </a:ln>
                <a:solidFill>
                  <a:srgbClr val="333333"/>
                </a:solidFill>
                <a:effectLst/>
                <a:ea typeface="Times New Roman" pitchFamily="18" charset="0"/>
                <a:cs typeface="Arial" pitchFamily="34" charset="0"/>
              </a:rPr>
              <a:t>Krijimi Particioni i Tipi </a:t>
            </a:r>
            <a:r>
              <a:rPr kumimoji="0" lang="sq-AL" b="1" i="0" u="none" strike="noStrike" cap="none" normalizeH="0" baseline="0" dirty="0" smtClean="0">
                <a:ln>
                  <a:noFill/>
                </a:ln>
                <a:solidFill>
                  <a:srgbClr val="333333"/>
                </a:solidFill>
                <a:effectLst/>
                <a:ea typeface="Times New Roman" pitchFamily="18" charset="0"/>
                <a:cs typeface="Arial" pitchFamily="34" charset="0"/>
              </a:rPr>
              <a:t>GPT</a:t>
            </a:r>
            <a:r>
              <a:rPr kumimoji="0" lang="sq-AL" b="0" i="0" u="none" strike="noStrike" cap="none" normalizeH="0" baseline="0" dirty="0" smtClean="0">
                <a:ln>
                  <a:noFill/>
                </a:ln>
                <a:solidFill>
                  <a:srgbClr val="333333"/>
                </a:solidFill>
                <a:effectLst/>
                <a:ea typeface="Times New Roman" pitchFamily="18" charset="0"/>
                <a:cs typeface="Arial" pitchFamily="34" charset="0"/>
              </a:rPr>
              <a:t>  behet </a:t>
            </a:r>
            <a:r>
              <a:rPr kumimoji="0" lang="en-US" b="0" i="0" u="none" strike="noStrike" cap="none" normalizeH="0" baseline="0" dirty="0" smtClean="0">
                <a:ln>
                  <a:noFill/>
                </a:ln>
                <a:solidFill>
                  <a:srgbClr val="333333"/>
                </a:solidFill>
                <a:effectLst/>
                <a:ea typeface="Times New Roman" pitchFamily="18" charset="0"/>
                <a:cs typeface="Arial" pitchFamily="34" charset="0"/>
              </a:rPr>
              <a:t>duke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klikuar</a:t>
            </a:r>
            <a:r>
              <a:rPr kumimoji="0" lang="en-US" b="0" i="0" u="none" strike="noStrike" cap="none" normalizeH="0" baseline="0" dirty="0" smtClean="0">
                <a:ln>
                  <a:noFill/>
                </a:ln>
                <a:solidFill>
                  <a:srgbClr val="333333"/>
                </a:solidFill>
                <a:effectLst/>
                <a:ea typeface="Times New Roman" pitchFamily="18" charset="0"/>
                <a:cs typeface="Arial" pitchFamily="34" charset="0"/>
              </a:rPr>
              <a:t> me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djathten</a:t>
            </a:r>
            <a:r>
              <a:rPr kumimoji="0" lang="en-US" b="0" i="0" u="none" strike="noStrike" cap="none" normalizeH="0" baseline="0" dirty="0" smtClean="0">
                <a:ln>
                  <a:noFill/>
                </a:ln>
                <a:solidFill>
                  <a:srgbClr val="333333"/>
                </a:solidFill>
                <a:effectLst/>
                <a:ea typeface="Times New Roman" pitchFamily="18" charset="0"/>
                <a:cs typeface="Arial" pitchFamily="34" charset="0"/>
              </a:rPr>
              <a:t> ne Disk 2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mbi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opsionin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1" i="0" u="none" strike="noStrike" cap="none" normalizeH="0" baseline="0" dirty="0" smtClean="0">
                <a:ln>
                  <a:noFill/>
                </a:ln>
                <a:solidFill>
                  <a:srgbClr val="333333"/>
                </a:solidFill>
                <a:effectLst/>
                <a:ea typeface="Times New Roman" pitchFamily="18" charset="0"/>
                <a:cs typeface="Arial" pitchFamily="34" charset="0"/>
              </a:rPr>
              <a:t>Initialize Disk </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pastaj</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zgjedhim</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1" i="0" u="none" strike="noStrike" cap="none" normalizeH="0" baseline="0" dirty="0" smtClean="0">
                <a:ln>
                  <a:noFill/>
                </a:ln>
                <a:solidFill>
                  <a:srgbClr val="333333"/>
                </a:solidFill>
                <a:effectLst/>
                <a:ea typeface="Times New Roman" pitchFamily="18" charset="0"/>
                <a:cs typeface="Arial" pitchFamily="34" charset="0"/>
              </a:rPr>
              <a:t>GPT</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klikojme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butonin</a:t>
            </a:r>
            <a:r>
              <a:rPr kumimoji="0" lang="en-US" b="0" i="0" u="none" strike="noStrike" cap="none" normalizeH="0" baseline="0" dirty="0" smtClean="0">
                <a:ln>
                  <a:noFill/>
                </a:ln>
                <a:solidFill>
                  <a:srgbClr val="333333"/>
                </a:solidFill>
                <a:effectLst/>
                <a:ea typeface="Times New Roman" pitchFamily="18" charset="0"/>
                <a:cs typeface="Arial" pitchFamily="34" charset="0"/>
              </a:rPr>
              <a:t> OK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dhe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sistemi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fillon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inicializimin</a:t>
            </a:r>
            <a:r>
              <a:rPr kumimoji="0" lang="en-US" b="0" i="0" u="none" strike="noStrike" cap="none" normalizeH="0" baseline="0" dirty="0" smtClean="0">
                <a:ln>
                  <a:noFill/>
                </a:ln>
                <a:solidFill>
                  <a:srgbClr val="333333"/>
                </a:solidFill>
                <a:effectLst/>
                <a:ea typeface="Times New Roman" pitchFamily="18" charset="0"/>
                <a:cs typeface="Arial" pitchFamily="34" charset="0"/>
              </a:rPr>
              <a:t> 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diskut</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Edhe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një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herë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përsërisim</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procesin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për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krijimin</a:t>
            </a:r>
            <a:r>
              <a:rPr kumimoji="0" lang="en-US" b="0" i="0" u="none" strike="noStrike" cap="none" normalizeH="0" baseline="0" dirty="0" smtClean="0">
                <a:ln>
                  <a:noFill/>
                </a:ln>
                <a:solidFill>
                  <a:srgbClr val="333333"/>
                </a:solidFill>
                <a:effectLst/>
                <a:ea typeface="Times New Roman" pitchFamily="18" charset="0"/>
                <a:cs typeface="Arial" pitchFamily="34" charset="0"/>
              </a:rPr>
              <a:t> 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particioneve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një</a:t>
            </a:r>
            <a:r>
              <a:rPr kumimoji="0" lang="en-US" b="0" i="0" u="none" strike="noStrike" cap="none" normalizeH="0" baseline="0" dirty="0" smtClean="0">
                <a:ln>
                  <a:noFill/>
                </a:ln>
                <a:solidFill>
                  <a:srgbClr val="333333"/>
                </a:solidFill>
                <a:effectLst/>
                <a:ea typeface="Times New Roman" pitchFamily="18" charset="0"/>
                <a:cs typeface="Arial" pitchFamily="34" charset="0"/>
              </a:rPr>
              <a:t> disk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caktuar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Klikojme</a:t>
            </a:r>
            <a:r>
              <a:rPr kumimoji="0" lang="en-US" b="0" i="0" u="none" strike="noStrike" cap="none" normalizeH="0" baseline="0" dirty="0" smtClean="0">
                <a:ln>
                  <a:noFill/>
                </a:ln>
                <a:solidFill>
                  <a:srgbClr val="333333"/>
                </a:solidFill>
                <a:effectLst/>
                <a:ea typeface="Times New Roman" pitchFamily="18" charset="0"/>
                <a:cs typeface="Arial" pitchFamily="34" charset="0"/>
              </a:rPr>
              <a:t> me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tastine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djathte</a:t>
            </a:r>
            <a:r>
              <a:rPr kumimoji="0" lang="en-US" b="0" i="0" u="none" strike="noStrike" cap="none" normalizeH="0" baseline="0" dirty="0" smtClean="0">
                <a:ln>
                  <a:noFill/>
                </a:ln>
                <a:solidFill>
                  <a:srgbClr val="333333"/>
                </a:solidFill>
                <a:effectLst/>
                <a:ea typeface="Times New Roman" pitchFamily="18" charset="0"/>
                <a:cs typeface="Arial" pitchFamily="34" charset="0"/>
              </a:rPr>
              <a:t> ne </a:t>
            </a:r>
            <a:r>
              <a:rPr kumimoji="0" lang="en-US" b="1" i="0" u="none" strike="noStrike" cap="none" normalizeH="0" baseline="0" dirty="0" smtClean="0">
                <a:ln>
                  <a:noFill/>
                </a:ln>
                <a:solidFill>
                  <a:srgbClr val="333333"/>
                </a:solidFill>
                <a:effectLst/>
                <a:ea typeface="Times New Roman" pitchFamily="18" charset="0"/>
                <a:cs typeface="Arial" pitchFamily="34" charset="0"/>
              </a:rPr>
              <a:t>Unallocated</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pastaj</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zgjedhim</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1" i="0" u="none" strike="noStrike" cap="none" normalizeH="0" baseline="0" dirty="0" smtClean="0">
                <a:ln>
                  <a:noFill/>
                </a:ln>
                <a:solidFill>
                  <a:srgbClr val="333333"/>
                </a:solidFill>
                <a:effectLst/>
                <a:ea typeface="Times New Roman" pitchFamily="18" charset="0"/>
                <a:cs typeface="Arial" pitchFamily="34" charset="0"/>
              </a:rPr>
              <a:t>Simple </a:t>
            </a:r>
            <a:r>
              <a:rPr kumimoji="0" lang="en-US" b="1" i="0" u="none" strike="noStrike" cap="none" normalizeH="0" baseline="0" dirty="0" err="1" smtClean="0">
                <a:ln>
                  <a:noFill/>
                </a:ln>
                <a:solidFill>
                  <a:srgbClr val="333333"/>
                </a:solidFill>
                <a:effectLst/>
                <a:ea typeface="Times New Roman" pitchFamily="18" charset="0"/>
                <a:cs typeface="Arial" pitchFamily="34" charset="0"/>
              </a:rPr>
              <a:t>Volum</a:t>
            </a:r>
            <a:r>
              <a:rPr kumimoji="0" lang="en-US" b="0" i="0" u="none" strike="noStrike" cap="none" normalizeH="0" baseline="0" dirty="0" err="1" smtClean="0">
                <a:ln>
                  <a:noFill/>
                </a:ln>
                <a:solidFill>
                  <a:srgbClr val="333333"/>
                </a:solidFill>
                <a:effectLst/>
                <a:ea typeface="Times New Roman" pitchFamily="18" charset="0"/>
                <a:cs typeface="Arial" pitchFamily="34" charset="0"/>
              </a:rPr>
              <a:t>.Fillojne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proceduarat</a:t>
            </a:r>
            <a:r>
              <a:rPr kumimoji="0" lang="en-US" b="0" i="0" u="none" strike="noStrike" cap="none" normalizeH="0" baseline="0" dirty="0" smtClean="0">
                <a:ln>
                  <a:noFill/>
                </a:ln>
                <a:solidFill>
                  <a:srgbClr val="333333"/>
                </a:solidFill>
                <a:effectLst/>
                <a:ea typeface="Times New Roman" pitchFamily="18" charset="0"/>
                <a:cs typeface="Arial" pitchFamily="34" charset="0"/>
              </a:rPr>
              <a:t> per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krijuar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një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particion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dhe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konfiguruar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të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njëjtën</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mënyrë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si</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më</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baseline="0" dirty="0" err="1" smtClean="0">
                <a:ln>
                  <a:noFill/>
                </a:ln>
                <a:solidFill>
                  <a:srgbClr val="333333"/>
                </a:solidFill>
                <a:effectLst/>
                <a:ea typeface="Times New Roman" pitchFamily="18" charset="0"/>
                <a:cs typeface="Arial" pitchFamily="34" charset="0"/>
              </a:rPr>
              <a:t>sipër</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Në mënyrë që të konvertohet një disk nga tipi MBR i particionit në tipin e particionit GPT  apo anasjelltas, një kusht i domosdoshëm është që hard disk nuk duhet te përmban asnjë particion të krijuar në të. </a:t>
            </a:r>
            <a:endParaRPr kumimoji="0" lang="en-US" b="0" i="0" u="none" strike="noStrike" cap="none" normalizeH="0" baseline="0" dirty="0" smtClean="0">
              <a:ln>
                <a:noFill/>
              </a:ln>
              <a:solidFill>
                <a:srgbClr val="333333"/>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Konvertimi mund të bëhet në dy mënyra.</a:t>
            </a:r>
            <a:endParaRPr kumimoji="0" lang="sq-AL" b="0" i="1" u="none" strike="noStrike" cap="none" normalizeH="0" baseline="0" dirty="0" smtClean="0">
              <a:ln>
                <a:noFill/>
              </a:ln>
              <a:solidFill>
                <a:srgbClr val="333333"/>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1" i="1" u="none" strike="noStrike" cap="none" normalizeH="0" baseline="0" dirty="0" smtClean="0">
                <a:ln>
                  <a:noFill/>
                </a:ln>
                <a:solidFill>
                  <a:srgbClr val="333333"/>
                </a:solidFill>
                <a:effectLst/>
                <a:ea typeface="Times New Roman" pitchFamily="18" charset="0"/>
                <a:cs typeface="Arial" pitchFamily="34" charset="0"/>
              </a:rPr>
              <a:t>Mënyra e parë</a:t>
            </a:r>
            <a:r>
              <a:rPr kumimoji="0" lang="sq-AL" b="1" i="0" u="none" strike="noStrike" cap="none" normalizeH="0" baseline="0" dirty="0" smtClean="0">
                <a:ln>
                  <a:noFill/>
                </a:ln>
                <a:solidFill>
                  <a:srgbClr val="333333"/>
                </a:solidFill>
                <a:effectLst/>
                <a:ea typeface="Times New Roman" pitchFamily="18" charset="0"/>
                <a:cs typeface="Arial" pitchFamily="34" charset="0"/>
              </a:rPr>
              <a:t> </a:t>
            </a:r>
            <a:r>
              <a:rPr kumimoji="0" lang="sq-AL" i="0" u="none" strike="noStrike" cap="none" normalizeH="0" baseline="0" dirty="0" smtClean="0">
                <a:ln>
                  <a:noFill/>
                </a:ln>
                <a:solidFill>
                  <a:srgbClr val="333333"/>
                </a:solidFill>
                <a:effectLst/>
                <a:ea typeface="Times New Roman" pitchFamily="18" charset="0"/>
                <a:cs typeface="Arial" pitchFamily="34" charset="0"/>
              </a:rPr>
              <a:t>është nëpërmjet konvertimit permes </a:t>
            </a:r>
            <a:r>
              <a:rPr kumimoji="0" lang="sq-AL" b="1" i="0" u="none" strike="noStrike" cap="none" normalizeH="0" baseline="0" dirty="0" smtClean="0">
                <a:ln>
                  <a:noFill/>
                </a:ln>
                <a:solidFill>
                  <a:srgbClr val="333333"/>
                </a:solidFill>
                <a:effectLst/>
                <a:ea typeface="Times New Roman" pitchFamily="18" charset="0"/>
                <a:cs typeface="Arial" pitchFamily="34" charset="0"/>
              </a:rPr>
              <a:t>Disk Management. </a:t>
            </a:r>
            <a:r>
              <a:rPr kumimoji="0" lang="sq-AL" i="0" u="none" strike="noStrike" cap="none" normalizeH="0" baseline="0" dirty="0" smtClean="0">
                <a:ln>
                  <a:noFill/>
                </a:ln>
                <a:solidFill>
                  <a:srgbClr val="333333"/>
                </a:solidFill>
                <a:effectLst/>
                <a:ea typeface="Times New Roman" pitchFamily="18" charset="0"/>
                <a:cs typeface="Arial" pitchFamily="34" charset="0"/>
              </a:rPr>
              <a:t>Klikojme djathtas </a:t>
            </a:r>
            <a:r>
              <a:rPr kumimoji="0" lang="sq-AL" b="1" i="0" u="none" strike="noStrike" cap="none" normalizeH="0" baseline="0" dirty="0" smtClean="0">
                <a:ln>
                  <a:noFill/>
                </a:ln>
                <a:solidFill>
                  <a:srgbClr val="333333"/>
                </a:solidFill>
                <a:effectLst/>
                <a:ea typeface="Times New Roman" pitchFamily="18" charset="0"/>
                <a:cs typeface="Arial" pitchFamily="34" charset="0"/>
              </a:rPr>
              <a:t>ne Computer</a:t>
            </a:r>
            <a:r>
              <a:rPr kumimoji="0" lang="sq-AL" b="0" i="0" u="none" strike="noStrike" cap="none" normalizeH="0" baseline="0" dirty="0" smtClean="0">
                <a:ln>
                  <a:noFill/>
                </a:ln>
                <a:solidFill>
                  <a:srgbClr val="333333"/>
                </a:solidFill>
                <a:effectLst/>
                <a:ea typeface="Times New Roman" pitchFamily="18" charset="0"/>
                <a:cs typeface="Arial" pitchFamily="34" charset="0"/>
              </a:rPr>
              <a:t>, pastaj </a:t>
            </a:r>
            <a:r>
              <a:rPr kumimoji="0" lang="sq-AL" b="1" i="0" u="none" strike="noStrike" cap="none" normalizeH="0" baseline="0" dirty="0" smtClean="0">
                <a:ln>
                  <a:noFill/>
                </a:ln>
                <a:solidFill>
                  <a:srgbClr val="333333"/>
                </a:solidFill>
                <a:effectLst/>
                <a:ea typeface="Times New Roman" pitchFamily="18" charset="0"/>
                <a:cs typeface="Arial" pitchFamily="34" charset="0"/>
              </a:rPr>
              <a:t>Manage</a:t>
            </a:r>
            <a:r>
              <a:rPr kumimoji="0" lang="sq-AL" b="0" i="0" u="none" strike="noStrike" cap="none" normalizeH="0" baseline="0" dirty="0" smtClean="0">
                <a:ln>
                  <a:noFill/>
                </a:ln>
                <a:solidFill>
                  <a:srgbClr val="333333"/>
                </a:solidFill>
                <a:effectLst/>
                <a:ea typeface="Times New Roman" pitchFamily="18" charset="0"/>
                <a:cs typeface="Arial" pitchFamily="34" charset="0"/>
              </a:rPr>
              <a:t> opcionin pastaj me tastin e djathte ne diskun perkates  dhe zgjidhim </a:t>
            </a:r>
            <a:r>
              <a:rPr kumimoji="0" lang="sq-AL" b="1" i="0" u="none" strike="noStrike" cap="none" normalizeH="0" baseline="0" dirty="0" smtClean="0">
                <a:ln>
                  <a:noFill/>
                </a:ln>
                <a:solidFill>
                  <a:srgbClr val="333333"/>
                </a:solidFill>
                <a:effectLst/>
                <a:ea typeface="Times New Roman" pitchFamily="18" charset="0"/>
                <a:cs typeface="Arial" pitchFamily="34" charset="0"/>
              </a:rPr>
              <a:t>Convert GPT disk</a:t>
            </a:r>
            <a:r>
              <a:rPr kumimoji="0" lang="sq-AL" b="0" i="0" u="none" strike="noStrike" cap="none" normalizeH="0" baseline="0" dirty="0" smtClean="0">
                <a:ln>
                  <a:noFill/>
                </a:ln>
                <a:solidFill>
                  <a:srgbClr val="333333"/>
                </a:solidFill>
                <a:effectLst/>
                <a:ea typeface="Times New Roman" pitchFamily="18" charset="0"/>
                <a:cs typeface="Arial" pitchFamily="34" charset="0"/>
              </a:rPr>
              <a:t> nga lista renese. Sistemi inicializon ndryshimin e  tipin te particioninit   dhe ben konvertimin ne particionin e tipit GPT.</a:t>
            </a:r>
            <a:endParaRPr kumimoji="0" lang="en-US" b="0" i="0" u="none" strike="noStrike" cap="none" normalizeH="0" baseline="0" dirty="0" smtClean="0">
              <a:ln>
                <a:noFill/>
              </a:ln>
              <a:solidFill>
                <a:srgbClr val="333333"/>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Hapi tjetër do të ishte konfigurimi i particionit apo particioneve te reja. Nese klikojme me tastine djathte ne hard diskun e caktuaret mundemi prap hard diskun me konvertuar ne tipin  MBR  për të kontrolluar hard diskun a është konvertuar në tipin e dëshiruar të ndarjes (particionit).</a:t>
            </a:r>
            <a:r>
              <a:rPr kumimoji="0" lang="en-US" b="0" i="0" u="none" strike="noStrike" cap="none" normalizeH="0" baseline="0" dirty="0" smtClean="0">
                <a:ln>
                  <a:noFill/>
                </a:ln>
                <a:solidFill>
                  <a:schemeClr val="tx1"/>
                </a:solidFill>
                <a:effectLst/>
                <a:cs typeface="Arial" pitchFamily="34" charset="0"/>
              </a:rPr>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ttp://www.link-elearning.com/linkdl/coursefiles/466/WIN7_07_08.png"/>
          <p:cNvPicPr/>
          <p:nvPr/>
        </p:nvPicPr>
        <p:blipFill>
          <a:blip r:embed="rId2" cstate="print"/>
          <a:srcRect/>
          <a:stretch>
            <a:fillRect/>
          </a:stretch>
        </p:blipFill>
        <p:spPr bwMode="auto">
          <a:xfrm>
            <a:off x="249385" y="304800"/>
            <a:ext cx="861060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20780" y="130076"/>
            <a:ext cx="9067800" cy="2308324"/>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Mënyrë tjeter e konvertimit  eshte duke përdorur veglen </a:t>
            </a:r>
            <a:r>
              <a:rPr kumimoji="0" lang="sq-AL" b="1" i="0" u="none" strike="noStrike" cap="none" normalizeH="0" baseline="0" dirty="0" smtClean="0">
                <a:ln>
                  <a:noFill/>
                </a:ln>
                <a:solidFill>
                  <a:srgbClr val="333333"/>
                </a:solidFill>
                <a:effectLst/>
                <a:ea typeface="Times New Roman" pitchFamily="18" charset="0"/>
                <a:cs typeface="Arial" pitchFamily="34" charset="0"/>
              </a:rPr>
              <a:t>Diskpart</a:t>
            </a:r>
            <a:r>
              <a:rPr kumimoji="0" lang="sq-AL" b="0" i="0" u="none" strike="noStrike" cap="none" normalizeH="0" baseline="0" dirty="0" smtClean="0">
                <a:ln>
                  <a:noFill/>
                </a:ln>
                <a:solidFill>
                  <a:srgbClr val="333333"/>
                </a:solidFill>
                <a:effectLst/>
                <a:ea typeface="Times New Roman" pitchFamily="18" charset="0"/>
                <a:cs typeface="Arial" pitchFamily="34" charset="0"/>
              </a:rPr>
              <a:t> nëpërmjet command line. Duke klikuar në menynë </a:t>
            </a:r>
            <a:r>
              <a:rPr kumimoji="0" lang="sq-AL" b="1" i="0" u="none" strike="noStrike" cap="none" normalizeH="0" baseline="0" dirty="0" smtClean="0">
                <a:ln>
                  <a:noFill/>
                </a:ln>
                <a:solidFill>
                  <a:srgbClr val="333333"/>
                </a:solidFill>
                <a:effectLst/>
                <a:ea typeface="Times New Roman" pitchFamily="18" charset="0"/>
                <a:cs typeface="Arial" pitchFamily="34" charset="0"/>
              </a:rPr>
              <a:t>Star</a:t>
            </a:r>
            <a:r>
              <a:rPr kumimoji="0" lang="sq-AL" b="0" i="0" u="none" strike="noStrike" cap="none" normalizeH="0" baseline="0" dirty="0" smtClean="0">
                <a:ln>
                  <a:noFill/>
                </a:ln>
                <a:solidFill>
                  <a:srgbClr val="333333"/>
                </a:solidFill>
                <a:effectLst/>
                <a:ea typeface="Times New Roman" pitchFamily="18" charset="0"/>
                <a:cs typeface="Arial" pitchFamily="34" charset="0"/>
              </a:rPr>
              <a:t>t, pastaj </a:t>
            </a:r>
            <a:r>
              <a:rPr kumimoji="0" lang="sq-AL" b="1" i="0" u="none" strike="noStrike" cap="none" normalizeH="0" baseline="0" dirty="0" smtClean="0">
                <a:ln>
                  <a:noFill/>
                </a:ln>
                <a:solidFill>
                  <a:srgbClr val="333333"/>
                </a:solidFill>
                <a:effectLst/>
                <a:ea typeface="Times New Roman" pitchFamily="18" charset="0"/>
                <a:cs typeface="Arial" pitchFamily="34" charset="0"/>
              </a:rPr>
              <a:t>All programs, Accessories </a:t>
            </a:r>
            <a:r>
              <a:rPr kumimoji="0" lang="sq-AL" b="0" i="0" u="none" strike="noStrike" cap="none" normalizeH="0" baseline="0" dirty="0" smtClean="0">
                <a:ln>
                  <a:noFill/>
                </a:ln>
                <a:solidFill>
                  <a:srgbClr val="333333"/>
                </a:solidFill>
                <a:effectLst/>
                <a:ea typeface="Times New Roman" pitchFamily="18" charset="0"/>
                <a:cs typeface="Arial" pitchFamily="34" charset="0"/>
              </a:rPr>
              <a:t> zgjidhim </a:t>
            </a:r>
            <a:r>
              <a:rPr kumimoji="0" lang="sq-AL" b="1" i="0" u="none" strike="noStrike" cap="none" normalizeH="0" baseline="0" dirty="0" smtClean="0">
                <a:ln>
                  <a:noFill/>
                </a:ln>
                <a:solidFill>
                  <a:srgbClr val="333333"/>
                </a:solidFill>
                <a:effectLst/>
                <a:ea typeface="Times New Roman" pitchFamily="18" charset="0"/>
                <a:cs typeface="Arial" pitchFamily="34" charset="0"/>
              </a:rPr>
              <a:t>Command Prompt</a:t>
            </a:r>
            <a:r>
              <a:rPr kumimoji="0" lang="sq-AL" b="0" i="0" u="none" strike="noStrike" cap="none" normalizeH="0" baseline="0" dirty="0" smtClean="0">
                <a:ln>
                  <a:noFill/>
                </a:ln>
                <a:solidFill>
                  <a:srgbClr val="333333"/>
                </a:solidFill>
                <a:effectLst/>
                <a:ea typeface="Times New Roman" pitchFamily="18" charset="0"/>
                <a:cs typeface="Arial" pitchFamily="34" charset="0"/>
              </a:rPr>
              <a:t> veglen. Djathtas-klikoni në opsionin </a:t>
            </a:r>
            <a:r>
              <a:rPr kumimoji="0" lang="sq-AL" b="1" i="0" u="none" strike="noStrike" cap="none" normalizeH="0" baseline="0" dirty="0" smtClean="0">
                <a:ln>
                  <a:noFill/>
                </a:ln>
                <a:solidFill>
                  <a:srgbClr val="333333"/>
                </a:solidFill>
                <a:effectLst/>
                <a:ea typeface="Times New Roman" pitchFamily="18" charset="0"/>
                <a:cs typeface="Arial" pitchFamily="34" charset="0"/>
              </a:rPr>
              <a:t>Command Prompt</a:t>
            </a:r>
            <a:r>
              <a:rPr kumimoji="0" lang="sq-AL" b="0" i="0" u="none" strike="noStrike" cap="none" normalizeH="0" baseline="0" dirty="0" smtClean="0">
                <a:ln>
                  <a:noFill/>
                </a:ln>
                <a:solidFill>
                  <a:srgbClr val="333333"/>
                </a:solidFill>
                <a:effectLst/>
                <a:ea typeface="Times New Roman" pitchFamily="18" charset="0"/>
                <a:cs typeface="Arial" pitchFamily="34" charset="0"/>
              </a:rPr>
              <a:t>  për të zgjedhur </a:t>
            </a:r>
            <a:r>
              <a:rPr kumimoji="0" lang="sq-AL" b="1" i="0" u="none" strike="noStrike" cap="none" normalizeH="0" baseline="0" dirty="0" smtClean="0">
                <a:ln>
                  <a:noFill/>
                </a:ln>
                <a:solidFill>
                  <a:srgbClr val="333333"/>
                </a:solidFill>
                <a:effectLst/>
                <a:ea typeface="Times New Roman" pitchFamily="18" charset="0"/>
                <a:cs typeface="Arial" pitchFamily="34" charset="0"/>
              </a:rPr>
              <a:t>Run as administrator</a:t>
            </a:r>
            <a:r>
              <a:rPr kumimoji="0" lang="sq-AL" b="0" i="0" u="none" strike="noStrike" cap="none" normalizeH="0" baseline="0" dirty="0" smtClean="0">
                <a:ln>
                  <a:noFill/>
                </a:ln>
                <a:solidFill>
                  <a:srgbClr val="333333"/>
                </a:solidFill>
                <a:effectLst/>
                <a:ea typeface="Times New Roman" pitchFamily="18" charset="0"/>
                <a:cs typeface="Arial" pitchFamily="34" charset="0"/>
              </a:rPr>
              <a:t>. Sistemi operativ do të na kerkoje lejen për të drejtuar programin dhe ne klikojme ne  butonin  </a:t>
            </a:r>
            <a:r>
              <a:rPr kumimoji="0" lang="sq-AL" b="1" i="0" u="none" strike="noStrike" cap="none" normalizeH="0" baseline="0" dirty="0" smtClean="0">
                <a:ln>
                  <a:noFill/>
                </a:ln>
                <a:solidFill>
                  <a:srgbClr val="333333"/>
                </a:solidFill>
                <a:effectLst/>
                <a:ea typeface="Times New Roman" pitchFamily="18" charset="0"/>
                <a:cs typeface="Arial" pitchFamily="34" charset="0"/>
              </a:rPr>
              <a:t>YES</a:t>
            </a:r>
            <a:r>
              <a:rPr kumimoji="0" lang="sq-AL" b="0" i="0" u="none" strike="noStrike" cap="none" normalizeH="0" baseline="0" dirty="0" smtClean="0">
                <a:ln>
                  <a:noFill/>
                </a:ln>
                <a:solidFill>
                  <a:srgbClr val="333333"/>
                </a:solidFill>
                <a:effectLst/>
                <a:ea typeface="Times New Roman" pitchFamily="18" charset="0"/>
                <a:cs typeface="Arial" pitchFamily="34" charset="0"/>
              </a:rPr>
              <a:t>.  Shenojme </a:t>
            </a:r>
            <a:r>
              <a:rPr kumimoji="0" lang="sq-AL" b="1" i="0" u="none" strike="noStrike" cap="none" normalizeH="0" baseline="0" dirty="0" smtClean="0">
                <a:ln>
                  <a:noFill/>
                </a:ln>
                <a:solidFill>
                  <a:srgbClr val="333333"/>
                </a:solidFill>
                <a:effectLst/>
                <a:ea typeface="Times New Roman" pitchFamily="18" charset="0"/>
                <a:cs typeface="Arial" pitchFamily="34" charset="0"/>
              </a:rPr>
              <a:t>Diskpart </a:t>
            </a:r>
            <a:r>
              <a:rPr kumimoji="0" lang="sq-AL" b="0" i="0" u="none" strike="noStrike" cap="none" normalizeH="0" baseline="0" dirty="0" smtClean="0">
                <a:ln>
                  <a:noFill/>
                </a:ln>
                <a:solidFill>
                  <a:srgbClr val="333333"/>
                </a:solidFill>
                <a:effectLst/>
                <a:ea typeface="Times New Roman" pitchFamily="18" charset="0"/>
                <a:cs typeface="Arial" pitchFamily="34" charset="0"/>
              </a:rPr>
              <a:t> per te nisur me fillimin 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sq-AL" b="0" i="0" u="none" strike="noStrike" cap="none" normalizeH="0" baseline="0" dirty="0" smtClean="0">
                <a:ln>
                  <a:noFill/>
                </a:ln>
                <a:solidFill>
                  <a:srgbClr val="333333"/>
                </a:solidFill>
                <a:effectLst/>
                <a:ea typeface="Times New Roman" pitchFamily="18" charset="0"/>
                <a:cs typeface="Arial" pitchFamily="34" charset="0"/>
              </a:rPr>
              <a:t>ekzekutimit te ketij programi dhe shtypni </a:t>
            </a:r>
            <a:r>
              <a:rPr kumimoji="0" lang="sq-AL" b="1" i="0" u="none" strike="noStrike" cap="none" normalizeH="0" baseline="0" dirty="0" smtClean="0">
                <a:ln>
                  <a:noFill/>
                </a:ln>
                <a:solidFill>
                  <a:srgbClr val="333333"/>
                </a:solidFill>
                <a:effectLst/>
                <a:ea typeface="Times New Roman" pitchFamily="18" charset="0"/>
                <a:cs typeface="Arial" pitchFamily="34" charset="0"/>
              </a:rPr>
              <a:t>Enter </a:t>
            </a:r>
            <a:r>
              <a:rPr kumimoji="0" lang="sq-AL" b="0" i="0" u="none" strike="noStrike" cap="none" normalizeH="0" baseline="0" dirty="0" smtClean="0">
                <a:ln>
                  <a:noFill/>
                </a:ln>
                <a:solidFill>
                  <a:srgbClr val="333333"/>
                </a:solidFill>
                <a:effectLst/>
                <a:ea typeface="Times New Roman" pitchFamily="18" charset="0"/>
                <a:cs typeface="Arial" pitchFamily="34" charset="0"/>
              </a:rPr>
              <a:t>button në tastierën tuaj.</a:t>
            </a: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rgbClr val="6B6059"/>
                </a:solidFill>
                <a:effectLst/>
                <a:ea typeface="Times New Roman" pitchFamily="18" charset="0"/>
                <a:cs typeface="Tahoma" pitchFamily="34" charset="0"/>
              </a:rPr>
              <a:t> </a:t>
            </a: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cs typeface="Arial" pitchFamily="34" charset="0"/>
            </a:endParaRPr>
          </a:p>
        </p:txBody>
      </p:sp>
      <p:pic>
        <p:nvPicPr>
          <p:cNvPr id="47105" name="Picture 97" descr="http://www.link-elearning.com/linkdl/coursefiles/466/WIN7_07_09.png"/>
          <p:cNvPicPr>
            <a:picLocks noChangeAspect="1" noChangeArrowheads="1"/>
          </p:cNvPicPr>
          <p:nvPr/>
        </p:nvPicPr>
        <p:blipFill>
          <a:blip r:embed="rId2" cstate="print"/>
          <a:srcRect/>
          <a:stretch>
            <a:fillRect/>
          </a:stretch>
        </p:blipFill>
        <p:spPr bwMode="auto">
          <a:xfrm>
            <a:off x="1219200" y="1905000"/>
            <a:ext cx="6606936" cy="2895600"/>
          </a:xfrm>
          <a:prstGeom prst="rect">
            <a:avLst/>
          </a:prstGeom>
          <a:noFill/>
        </p:spPr>
      </p:pic>
      <p:sp>
        <p:nvSpPr>
          <p:cNvPr id="47107" name="Rectangle 3"/>
          <p:cNvSpPr>
            <a:spLocks noChangeArrowheads="1"/>
          </p:cNvSpPr>
          <p:nvPr/>
        </p:nvSpPr>
        <p:spPr bwMode="auto">
          <a:xfrm>
            <a:off x="152400" y="4908827"/>
            <a:ext cx="8764906" cy="1354217"/>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smtClean="0">
                <a:ln>
                  <a:noFill/>
                </a:ln>
                <a:solidFill>
                  <a:srgbClr val="6B6059"/>
                </a:solidFill>
                <a:effectLst/>
                <a:ea typeface="Times New Roman" pitchFamily="18" charset="0"/>
                <a:cs typeface="Tahoma" pitchFamily="34" charset="0"/>
              </a:rPr>
              <a:t>Fig9</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Në këtë mënyrë starton programin </a:t>
            </a:r>
            <a:r>
              <a:rPr kumimoji="0" lang="sq-AL" b="1" i="0" u="none" strike="noStrike" cap="none" normalizeH="0" baseline="0" dirty="0" smtClean="0">
                <a:ln>
                  <a:noFill/>
                </a:ln>
                <a:solidFill>
                  <a:srgbClr val="333333"/>
                </a:solidFill>
                <a:effectLst/>
                <a:ea typeface="Times New Roman" pitchFamily="18" charset="0"/>
                <a:cs typeface="Arial" pitchFamily="34" charset="0"/>
              </a:rPr>
              <a:t>Diskpart.</a:t>
            </a:r>
            <a:r>
              <a:rPr kumimoji="0" lang="sq-AL" b="0" i="0" u="none" strike="noStrike" cap="none" normalizeH="0" baseline="0" dirty="0" smtClean="0">
                <a:ln>
                  <a:noFill/>
                </a:ln>
                <a:solidFill>
                  <a:srgbClr val="333333"/>
                </a:solidFill>
                <a:effectLst/>
                <a:ea typeface="Times New Roman" pitchFamily="18" charset="0"/>
                <a:cs typeface="Arial" pitchFamily="34" charset="0"/>
              </a:rPr>
              <a:t> Hapi tjetër është dhenja e komandes  për të hyrë në programin Diskpart dhe shfletuar te gjitha disqet ekzistuese ne kompjuter permes komandes </a:t>
            </a:r>
            <a:r>
              <a:rPr kumimoji="0" lang="sq-AL" b="1" i="0" u="none" strike="noStrike" cap="none" normalizeH="0" baseline="0" dirty="0" smtClean="0">
                <a:ln>
                  <a:noFill/>
                </a:ln>
                <a:solidFill>
                  <a:srgbClr val="333333"/>
                </a:solidFill>
                <a:effectLst/>
                <a:ea typeface="Times New Roman" pitchFamily="18" charset="0"/>
                <a:cs typeface="Arial" pitchFamily="34" charset="0"/>
              </a:rPr>
              <a:t>List disk </a:t>
            </a:r>
            <a:r>
              <a:rPr kumimoji="0" lang="sq-AL" b="0" i="0" u="none" strike="noStrike" cap="none" normalizeH="0" baseline="0" dirty="0" smtClean="0">
                <a:ln>
                  <a:noFill/>
                </a:ln>
                <a:solidFill>
                  <a:srgbClr val="333333"/>
                </a:solidFill>
                <a:effectLst/>
                <a:ea typeface="Times New Roman" pitchFamily="18" charset="0"/>
                <a:cs typeface="Arial" pitchFamily="34" charset="0"/>
              </a:rPr>
              <a:t>dhe</a:t>
            </a:r>
            <a:r>
              <a:rPr kumimoji="0" lang="sq-AL" b="1" i="0" u="none" strike="noStrike" cap="none" normalizeH="0" baseline="0" dirty="0" smtClean="0">
                <a:ln>
                  <a:noFill/>
                </a:ln>
                <a:solidFill>
                  <a:srgbClr val="333333"/>
                </a:solidFill>
                <a:effectLst/>
                <a:ea typeface="Times New Roman" pitchFamily="18" charset="0"/>
                <a:cs typeface="Arial" pitchFamily="34" charset="0"/>
              </a:rPr>
              <a:t> enter</a:t>
            </a:r>
            <a:r>
              <a:rPr kumimoji="0" lang="sq-AL" b="0" i="0" u="none" strike="noStrike" cap="none" normalizeH="0" baseline="0" dirty="0" smtClean="0">
                <a:ln>
                  <a:noFill/>
                </a:ln>
                <a:solidFill>
                  <a:srgbClr val="333333"/>
                </a:solidFill>
                <a:effectLst/>
                <a:ea typeface="Times New Roman" pitchFamily="18" charset="0"/>
                <a:cs typeface="Arial" pitchFamily="34" charset="0"/>
              </a:rPr>
              <a:t> </a:t>
            </a:r>
            <a:r>
              <a:rPr kumimoji="0" lang="en-US" b="0" i="0" u="none" strike="noStrike" cap="none" normalizeH="0" dirty="0" smtClean="0">
                <a:ln>
                  <a:noFill/>
                </a:ln>
                <a:solidFill>
                  <a:srgbClr val="333333"/>
                </a:solidFill>
                <a:effectLst/>
                <a:ea typeface="Times New Roman" pitchFamily="18" charset="0"/>
                <a:cs typeface="Arial" pitchFamily="34" charset="0"/>
              </a:rPr>
              <a:t> </a:t>
            </a:r>
            <a:r>
              <a:rPr kumimoji="0" lang="sq-AL" b="0" i="0" u="none" strike="noStrike" cap="none" normalizeH="0" baseline="0" dirty="0" smtClean="0">
                <a:ln>
                  <a:noFill/>
                </a:ln>
                <a:solidFill>
                  <a:srgbClr val="333333"/>
                </a:solidFill>
                <a:effectLst/>
                <a:ea typeface="Times New Roman" pitchFamily="18" charset="0"/>
                <a:cs typeface="Arial" pitchFamily="34" charset="0"/>
              </a:rPr>
              <a:t>dhe tani ne i shofim te gjitha disqet ekzistuese ne komjuter.</a:t>
            </a:r>
            <a:endParaRPr kumimoji="0" lang="sq-AL" b="0" i="0" u="none" strike="noStrike" cap="none" normalizeH="0" baseline="0" dirty="0" smtClean="0">
              <a:ln>
                <a:noFill/>
              </a:ln>
              <a:solidFill>
                <a:schemeClr val="tx1"/>
              </a:solidFill>
              <a:effectLst/>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link-elearning.com/linkdl/coursefiles/466/WIN7_07_10.png"/>
          <p:cNvPicPr/>
          <p:nvPr/>
        </p:nvPicPr>
        <p:blipFill>
          <a:blip r:embed="rId2" cstate="print"/>
          <a:srcRect/>
          <a:stretch>
            <a:fillRect/>
          </a:stretch>
        </p:blipFill>
        <p:spPr bwMode="auto">
          <a:xfrm>
            <a:off x="838200" y="228600"/>
            <a:ext cx="7467600" cy="4572000"/>
          </a:xfrm>
          <a:prstGeom prst="rect">
            <a:avLst/>
          </a:prstGeom>
          <a:noFill/>
          <a:ln w="9525">
            <a:noFill/>
            <a:miter lim="800000"/>
            <a:headEnd/>
            <a:tailEnd/>
          </a:ln>
        </p:spPr>
      </p:pic>
      <p:sp>
        <p:nvSpPr>
          <p:cNvPr id="46081" name="Rectangle 1"/>
          <p:cNvSpPr>
            <a:spLocks noChangeArrowheads="1"/>
          </p:cNvSpPr>
          <p:nvPr/>
        </p:nvSpPr>
        <p:spPr bwMode="auto">
          <a:xfrm>
            <a:off x="76200" y="4832627"/>
            <a:ext cx="8915400"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smtClean="0">
                <a:ln>
                  <a:noFill/>
                </a:ln>
                <a:solidFill>
                  <a:srgbClr val="6B6059"/>
                </a:solidFill>
                <a:effectLst/>
                <a:ea typeface="Times New Roman" pitchFamily="18" charset="0"/>
                <a:cs typeface="Tahoma" pitchFamily="34" charset="0"/>
              </a:rPr>
              <a:t>Fig10</a:t>
            </a:r>
            <a:endParaRPr kumimoji="0" lang="en-US" sz="10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Hapi i ardhshëm është qe të beni përzgjedhjen e hard diskun qe  ju dëshironi të konvertohet ne ndonje tip te particionit (në shembullin tonë është Disk 1) dhe  atë ne bëjmë duke shkruar sintaksen </a:t>
            </a:r>
            <a:r>
              <a:rPr kumimoji="0" lang="en-US" b="1" i="1" u="none" strike="noStrike" cap="none" normalizeH="0" baseline="0" dirty="0" smtClean="0">
                <a:ln>
                  <a:noFill/>
                </a:ln>
                <a:solidFill>
                  <a:srgbClr val="6B6059"/>
                </a:solidFill>
                <a:effectLst/>
                <a:ea typeface="Times New Roman" pitchFamily="18" charset="0"/>
                <a:cs typeface="Arial" pitchFamily="34" charset="0"/>
              </a:rPr>
              <a:t>Select disk 1</a:t>
            </a:r>
            <a:r>
              <a:rPr kumimoji="0" lang="sq-AL" b="0" i="0" u="none" strike="noStrike" cap="none" normalizeH="0" baseline="0" dirty="0" smtClean="0">
                <a:ln>
                  <a:noFill/>
                </a:ln>
                <a:solidFill>
                  <a:srgbClr val="333333"/>
                </a:solidFill>
                <a:effectLst/>
                <a:ea typeface="Times New Roman" pitchFamily="18" charset="0"/>
                <a:cs typeface="Arial" pitchFamily="34" charset="0"/>
              </a:rPr>
              <a:t> dhe pastaj shtypni tastin </a:t>
            </a:r>
            <a:r>
              <a:rPr kumimoji="0" lang="sq-AL" b="1" i="0" u="none" strike="noStrike" cap="none" normalizeH="0" baseline="0" dirty="0" smtClean="0">
                <a:ln>
                  <a:noFill/>
                </a:ln>
                <a:solidFill>
                  <a:srgbClr val="333333"/>
                </a:solidFill>
                <a:effectLst/>
                <a:ea typeface="Times New Roman" pitchFamily="18" charset="0"/>
                <a:cs typeface="Arial" pitchFamily="34" charset="0"/>
              </a:rPr>
              <a:t>Enter</a:t>
            </a:r>
            <a:r>
              <a:rPr kumimoji="0" lang="sq-AL" b="0" i="0" u="none" strike="noStrike" cap="none" normalizeH="0" baseline="0" dirty="0" smtClean="0">
                <a:ln>
                  <a:noFill/>
                </a:ln>
                <a:solidFill>
                  <a:srgbClr val="333333"/>
                </a:solidFill>
                <a:effectLst/>
                <a:ea typeface="Times New Roman" pitchFamily="18" charset="0"/>
                <a:cs typeface="Arial" pitchFamily="34" charset="0"/>
              </a:rPr>
              <a:t> në tastierë ku pastaj do te kemi informacionin e mëposhtëm: </a:t>
            </a:r>
            <a:r>
              <a:rPr kumimoji="0" lang="sq-AL" b="1" i="0" u="none" strike="noStrike" cap="none" normalizeH="0" baseline="0" dirty="0" smtClean="0">
                <a:ln>
                  <a:noFill/>
                </a:ln>
                <a:solidFill>
                  <a:srgbClr val="333333"/>
                </a:solidFill>
                <a:effectLst/>
                <a:ea typeface="Times New Roman" pitchFamily="18" charset="0"/>
                <a:cs typeface="Arial" pitchFamily="34" charset="0"/>
              </a:rPr>
              <a:t>Disk 1 tani është disk </a:t>
            </a:r>
            <a:r>
              <a:rPr kumimoji="0" lang="en-US" b="1" i="0" u="none" strike="noStrike" cap="none" normalizeH="0" baseline="0" dirty="0" smtClean="0">
                <a:ln>
                  <a:noFill/>
                </a:ln>
                <a:solidFill>
                  <a:srgbClr val="333333"/>
                </a:solidFill>
                <a:effectLst/>
                <a:ea typeface="Times New Roman" pitchFamily="18" charset="0"/>
                <a:cs typeface="Arial" pitchFamily="34" charset="0"/>
              </a:rPr>
              <a:t>I </a:t>
            </a:r>
            <a:r>
              <a:rPr kumimoji="0" lang="sq-AL" b="1" i="0" u="none" strike="noStrike" cap="none" normalizeH="0" baseline="0" dirty="0" smtClean="0">
                <a:ln>
                  <a:noFill/>
                </a:ln>
                <a:solidFill>
                  <a:srgbClr val="333333"/>
                </a:solidFill>
                <a:effectLst/>
                <a:ea typeface="Times New Roman" pitchFamily="18" charset="0"/>
                <a:cs typeface="Arial" pitchFamily="34" charset="0"/>
              </a:rPr>
              <a:t>zgjedhur</a:t>
            </a:r>
            <a:r>
              <a:rPr kumimoji="0" lang="sq-AL" b="0" i="0" u="none" strike="noStrike" cap="none" normalizeH="0" baseline="0" dirty="0" smtClean="0">
                <a:ln>
                  <a:noFill/>
                </a:ln>
                <a:solidFill>
                  <a:srgbClr val="333333"/>
                </a:solidFill>
                <a:effectLst/>
                <a:ea typeface="Times New Roman" pitchFamily="18" charset="0"/>
                <a:cs typeface="Arial" pitchFamily="34" charset="0"/>
              </a:rPr>
              <a:t>.</a:t>
            </a:r>
            <a:endParaRPr kumimoji="0" lang="sq-AL" b="0" i="0" u="none" strike="noStrike" cap="none" normalizeH="0" baseline="0" dirty="0" smtClean="0">
              <a:ln>
                <a:noFill/>
              </a:ln>
              <a:solidFill>
                <a:schemeClr val="tx1"/>
              </a:solidFill>
              <a:effectLst/>
              <a:cs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57" name="Picture 99" descr="http://www.link-elearning.com/linkdl/coursefiles/466/WIN7_07_11.png"/>
          <p:cNvPicPr>
            <a:picLocks noChangeAspect="1" noChangeArrowheads="1"/>
          </p:cNvPicPr>
          <p:nvPr/>
        </p:nvPicPr>
        <p:blipFill>
          <a:blip r:embed="rId2" cstate="print"/>
          <a:srcRect/>
          <a:stretch>
            <a:fillRect/>
          </a:stretch>
        </p:blipFill>
        <p:spPr bwMode="auto">
          <a:xfrm>
            <a:off x="609600" y="609600"/>
            <a:ext cx="7696200" cy="4191000"/>
          </a:xfrm>
          <a:prstGeom prst="rect">
            <a:avLst/>
          </a:prstGeom>
          <a:noFill/>
        </p:spPr>
      </p:pic>
      <p:sp>
        <p:nvSpPr>
          <p:cNvPr id="45059" name="Rectangle 3"/>
          <p:cNvSpPr>
            <a:spLocks noChangeArrowheads="1"/>
          </p:cNvSpPr>
          <p:nvPr/>
        </p:nvSpPr>
        <p:spPr bwMode="auto">
          <a:xfrm>
            <a:off x="228600" y="5012829"/>
            <a:ext cx="8686800"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smtClean="0">
                <a:ln>
                  <a:noFill/>
                </a:ln>
                <a:solidFill>
                  <a:srgbClr val="6B6059"/>
                </a:solidFill>
                <a:effectLst/>
                <a:ea typeface="Times New Roman" pitchFamily="18" charset="0"/>
                <a:cs typeface="Tahoma" pitchFamily="34" charset="0"/>
              </a:rPr>
              <a:t>Fig11</a:t>
            </a:r>
            <a:endParaRPr kumimoji="0" lang="en-US" sz="10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Pas përzgjedhjes së hard disk japim komandën për konvertim në llojin e dëshiruar të particionit  në rastin tone ne tipin </a:t>
            </a:r>
            <a:r>
              <a:rPr kumimoji="0" lang="sq-AL" b="1" i="0" u="none" strike="noStrike" cap="none" normalizeH="0" baseline="0" dirty="0" smtClean="0">
                <a:ln>
                  <a:noFill/>
                </a:ln>
                <a:solidFill>
                  <a:srgbClr val="333333"/>
                </a:solidFill>
                <a:effectLst/>
                <a:ea typeface="Times New Roman" pitchFamily="18" charset="0"/>
                <a:cs typeface="Arial" pitchFamily="34" charset="0"/>
              </a:rPr>
              <a:t>GPT</a:t>
            </a:r>
            <a:r>
              <a:rPr kumimoji="0" lang="sq-AL" b="0" i="0" u="none" strike="noStrike" cap="none" normalizeH="0" baseline="0" dirty="0" smtClean="0">
                <a:ln>
                  <a:noFill/>
                </a:ln>
                <a:solidFill>
                  <a:srgbClr val="333333"/>
                </a:solidFill>
                <a:effectLst/>
                <a:ea typeface="Times New Roman" pitchFamily="18" charset="0"/>
                <a:cs typeface="Arial" pitchFamily="34" charset="0"/>
              </a:rPr>
              <a:t> . Kjo do të bëhet permes  komandës </a:t>
            </a:r>
            <a:r>
              <a:rPr kumimoji="0" lang="sq-AL" b="1" i="0" u="none" strike="noStrike" cap="none" normalizeH="0" baseline="0" dirty="0" smtClean="0">
                <a:ln>
                  <a:noFill/>
                </a:ln>
                <a:solidFill>
                  <a:srgbClr val="333333"/>
                </a:solidFill>
                <a:effectLst/>
                <a:ea typeface="Times New Roman" pitchFamily="18" charset="0"/>
                <a:cs typeface="Arial" pitchFamily="34" charset="0"/>
              </a:rPr>
              <a:t>Convert GPT</a:t>
            </a:r>
            <a:r>
              <a:rPr kumimoji="0" lang="sq-AL" b="0" i="0" u="none" strike="noStrike" cap="none" normalizeH="0" baseline="0" dirty="0" smtClean="0">
                <a:ln>
                  <a:noFill/>
                </a:ln>
                <a:solidFill>
                  <a:srgbClr val="333333"/>
                </a:solidFill>
                <a:effectLst/>
                <a:ea typeface="Times New Roman" pitchFamily="18" charset="0"/>
                <a:cs typeface="Arial" pitchFamily="34" charset="0"/>
              </a:rPr>
              <a:t> dhe pastaj shtypni tastin </a:t>
            </a:r>
            <a:r>
              <a:rPr kumimoji="0" lang="sq-AL" b="1" i="0" u="none" strike="noStrike" cap="none" normalizeH="0" baseline="0" dirty="0" smtClean="0">
                <a:ln>
                  <a:noFill/>
                </a:ln>
                <a:solidFill>
                  <a:srgbClr val="333333"/>
                </a:solidFill>
                <a:effectLst/>
                <a:ea typeface="Times New Roman" pitchFamily="18" charset="0"/>
                <a:cs typeface="Arial" pitchFamily="34" charset="0"/>
              </a:rPr>
              <a:t>Enter</a:t>
            </a:r>
            <a:r>
              <a:rPr kumimoji="0" lang="sq-AL" b="0" i="0" u="none" strike="noStrike" cap="none" normalizeH="0" baseline="0" dirty="0" smtClean="0">
                <a:ln>
                  <a:noFill/>
                </a:ln>
                <a:solidFill>
                  <a:srgbClr val="333333"/>
                </a:solidFill>
                <a:effectLst/>
                <a:ea typeface="Times New Roman" pitchFamily="18" charset="0"/>
                <a:cs typeface="Arial" pitchFamily="34" charset="0"/>
              </a:rPr>
              <a:t> në tastierë. Pas ekzekutimit te komandes  marrim informatat se konvertimi i deshiruar u kry.: </a:t>
            </a:r>
            <a:r>
              <a:rPr kumimoji="0" lang="en-US" b="1" i="1" u="none" strike="noStrike" cap="none" normalizeH="0" baseline="0" dirty="0" err="1" smtClean="0">
                <a:ln>
                  <a:noFill/>
                </a:ln>
                <a:solidFill>
                  <a:srgbClr val="6B6059"/>
                </a:solidFill>
                <a:effectLst/>
                <a:ea typeface="Times New Roman" pitchFamily="18" charset="0"/>
                <a:cs typeface="Tahoma" pitchFamily="34" charset="0"/>
              </a:rPr>
              <a:t>DiskPart</a:t>
            </a:r>
            <a:r>
              <a:rPr kumimoji="0" lang="en-US" b="1" i="1" u="none" strike="noStrike" cap="none" normalizeH="0" baseline="0" dirty="0" smtClean="0">
                <a:ln>
                  <a:noFill/>
                </a:ln>
                <a:solidFill>
                  <a:srgbClr val="6B6059"/>
                </a:solidFill>
                <a:effectLst/>
                <a:ea typeface="Times New Roman" pitchFamily="18" charset="0"/>
                <a:cs typeface="Tahoma" pitchFamily="34" charset="0"/>
              </a:rPr>
              <a:t> successfully converted the selected disk to GPT format.</a:t>
            </a:r>
            <a:endParaRPr kumimoji="0" lang="en-US" b="0" i="0" u="none" strike="noStrike" cap="none" normalizeH="0" baseline="0" dirty="0" smtClean="0">
              <a:ln>
                <a:noFill/>
              </a:ln>
              <a:solidFill>
                <a:schemeClr val="tx1"/>
              </a:solidFill>
              <a:effectLst/>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5" name="Picture 4" descr="http://www.link-elearning.com/linkdl/coursefiles/466/WIN7_07_12.png"/>
          <p:cNvPicPr/>
          <p:nvPr/>
        </p:nvPicPr>
        <p:blipFill>
          <a:blip r:embed="rId2" cstate="print"/>
          <a:srcRect/>
          <a:stretch>
            <a:fillRect/>
          </a:stretch>
        </p:blipFill>
        <p:spPr bwMode="auto">
          <a:xfrm>
            <a:off x="762000" y="228600"/>
            <a:ext cx="7391400" cy="4876800"/>
          </a:xfrm>
          <a:prstGeom prst="rect">
            <a:avLst/>
          </a:prstGeom>
          <a:noFill/>
          <a:ln w="9525">
            <a:noFill/>
            <a:miter lim="800000"/>
            <a:headEnd/>
            <a:tailEnd/>
          </a:ln>
        </p:spPr>
      </p:pic>
      <p:sp>
        <p:nvSpPr>
          <p:cNvPr id="48129" name="Rectangle 1"/>
          <p:cNvSpPr>
            <a:spLocks noChangeArrowheads="1"/>
          </p:cNvSpPr>
          <p:nvPr/>
        </p:nvSpPr>
        <p:spPr bwMode="auto">
          <a:xfrm>
            <a:off x="62345" y="5429071"/>
            <a:ext cx="89916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effectLst/>
                <a:ea typeface="Times New Roman" pitchFamily="18" charset="0"/>
                <a:cs typeface="Arial" pitchFamily="34" charset="0"/>
              </a:rPr>
              <a:t>Nese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deshirojme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qe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prap</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te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konvertojme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diskun</a:t>
            </a:r>
            <a:r>
              <a:rPr kumimoji="0" lang="en-US" b="0" i="0" u="none" strike="noStrike" cap="none" normalizeH="0" baseline="0" dirty="0" smtClean="0">
                <a:ln>
                  <a:noFill/>
                </a:ln>
                <a:effectLst/>
                <a:ea typeface="Times New Roman" pitchFamily="18" charset="0"/>
                <a:cs typeface="Arial" pitchFamily="34" charset="0"/>
              </a:rPr>
              <a:t> e </a:t>
            </a:r>
            <a:r>
              <a:rPr kumimoji="0" lang="en-US" b="0" i="0" u="none" strike="noStrike" cap="none" normalizeH="0" baseline="0" dirty="0" err="1" smtClean="0">
                <a:ln>
                  <a:noFill/>
                </a:ln>
                <a:effectLst/>
                <a:ea typeface="Times New Roman" pitchFamily="18" charset="0"/>
                <a:cs typeface="Arial" pitchFamily="34" charset="0"/>
              </a:rPr>
              <a:t>deshiruar</a:t>
            </a:r>
            <a:r>
              <a:rPr kumimoji="0" lang="en-US" b="0" i="0" u="none" strike="noStrike" cap="none" normalizeH="0" baseline="0" dirty="0" smtClean="0">
                <a:ln>
                  <a:noFill/>
                </a:ln>
                <a:effectLst/>
                <a:ea typeface="Times New Roman" pitchFamily="18" charset="0"/>
                <a:cs typeface="Arial" pitchFamily="34" charset="0"/>
              </a:rPr>
              <a:t> ne </a:t>
            </a:r>
            <a:r>
              <a:rPr kumimoji="0" lang="en-US" b="0" i="0" u="none" strike="noStrike" cap="none" normalizeH="0" baseline="0" dirty="0" err="1" smtClean="0">
                <a:ln>
                  <a:noFill/>
                </a:ln>
                <a:effectLst/>
                <a:ea typeface="Times New Roman" pitchFamily="18" charset="0"/>
                <a:cs typeface="Arial" pitchFamily="34" charset="0"/>
              </a:rPr>
              <a:t>tipin</a:t>
            </a:r>
            <a:r>
              <a:rPr kumimoji="0" lang="en-US" b="0" i="0" u="none" strike="noStrike" cap="none" normalizeH="0" baseline="0" dirty="0" smtClean="0">
                <a:ln>
                  <a:noFill/>
                </a:ln>
                <a:effectLst/>
                <a:ea typeface="Times New Roman" pitchFamily="18" charset="0"/>
                <a:cs typeface="Arial" pitchFamily="34" charset="0"/>
              </a:rPr>
              <a:t> MBR </a:t>
            </a:r>
            <a:r>
              <a:rPr kumimoji="0" lang="en-US" b="0" i="0" u="none" strike="noStrike" cap="none" normalizeH="0" baseline="0" dirty="0" err="1" smtClean="0">
                <a:ln>
                  <a:noFill/>
                </a:ln>
                <a:effectLst/>
                <a:ea typeface="Times New Roman" pitchFamily="18" charset="0"/>
                <a:cs typeface="Arial" pitchFamily="34" charset="0"/>
              </a:rPr>
              <a:t>eshte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nevojshme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qe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permes</a:t>
            </a:r>
            <a:r>
              <a:rPr kumimoji="0" lang="en-US" b="0" i="0" u="none" strike="noStrike" cap="none" normalizeH="0" baseline="0" dirty="0" smtClean="0">
                <a:ln>
                  <a:noFill/>
                </a:ln>
                <a:effectLst/>
                <a:ea typeface="Times New Roman" pitchFamily="18" charset="0"/>
                <a:cs typeface="Arial" pitchFamily="34" charset="0"/>
              </a:rPr>
              <a:t> </a:t>
            </a:r>
            <a:r>
              <a:rPr kumimoji="0" lang="en-US" b="1" i="0" u="none" strike="noStrike" cap="none" normalizeH="0" baseline="0" dirty="0" err="1" smtClean="0">
                <a:ln>
                  <a:noFill/>
                </a:ln>
                <a:effectLst/>
                <a:ea typeface="Times New Roman" pitchFamily="18" charset="0"/>
                <a:cs typeface="Arial" pitchFamily="34" charset="0"/>
              </a:rPr>
              <a:t>diskpart</a:t>
            </a:r>
            <a:r>
              <a:rPr kumimoji="0" lang="en-US" b="1" i="0" u="none" strike="noStrike" cap="none" normalizeH="0" baseline="0" dirty="0" smtClean="0">
                <a:ln>
                  <a:noFill/>
                </a:ln>
                <a:effectLst/>
                <a:ea typeface="Times New Roman" pitchFamily="18" charset="0"/>
                <a:cs typeface="Arial" pitchFamily="34" charset="0"/>
              </a:rPr>
              <a:t> </a:t>
            </a:r>
            <a:r>
              <a:rPr kumimoji="0" lang="en-US" b="1" i="0" u="none" strike="noStrike" cap="none" normalizeH="0" baseline="0" dirty="0" err="1" smtClean="0">
                <a:ln>
                  <a:noFill/>
                </a:ln>
                <a:effectLst/>
                <a:ea typeface="Times New Roman" pitchFamily="18" charset="0"/>
                <a:cs typeface="Arial" pitchFamily="34" charset="0"/>
              </a:rPr>
              <a:t>programit</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prap</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te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selektojme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diskun</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perkates</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permes</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komandes</a:t>
            </a:r>
            <a:r>
              <a:rPr kumimoji="0" lang="en-US" b="0" i="0" u="none" strike="noStrike" cap="none" normalizeH="0" baseline="0" dirty="0" smtClean="0">
                <a:ln>
                  <a:noFill/>
                </a:ln>
                <a:effectLst/>
                <a:ea typeface="Times New Roman" pitchFamily="18" charset="0"/>
                <a:cs typeface="Arial" pitchFamily="34" charset="0"/>
              </a:rPr>
              <a:t> </a:t>
            </a:r>
            <a:r>
              <a:rPr kumimoji="0" lang="en-US" b="1" i="1" u="none" strike="noStrike" cap="none" normalizeH="0" baseline="0" dirty="0" smtClean="0">
                <a:ln>
                  <a:noFill/>
                </a:ln>
                <a:effectLst/>
                <a:ea typeface="Times New Roman" pitchFamily="18" charset="0"/>
                <a:cs typeface="Arial" pitchFamily="34" charset="0"/>
              </a:rPr>
              <a:t>Select disk 1</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pastaj</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te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bejme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konvertimin</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permes</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komandes</a:t>
            </a:r>
            <a:r>
              <a:rPr kumimoji="0" lang="en-US" b="0" i="0" u="none" strike="noStrike" cap="none" normalizeH="0" baseline="0" dirty="0" smtClean="0">
                <a:ln>
                  <a:noFill/>
                </a:ln>
                <a:effectLst/>
                <a:ea typeface="Times New Roman" pitchFamily="18" charset="0"/>
                <a:cs typeface="Arial" pitchFamily="34" charset="0"/>
              </a:rPr>
              <a:t> </a:t>
            </a:r>
            <a:r>
              <a:rPr kumimoji="0" lang="en-US" b="1" i="1" u="none" strike="noStrike" cap="none" normalizeH="0" baseline="0" dirty="0" smtClean="0">
                <a:ln>
                  <a:noFill/>
                </a:ln>
                <a:effectLst/>
                <a:ea typeface="Times New Roman" pitchFamily="18" charset="0"/>
                <a:cs typeface="Arial" pitchFamily="34" charset="0"/>
              </a:rPr>
              <a:t>Convert </a:t>
            </a:r>
            <a:r>
              <a:rPr kumimoji="0" lang="en-US" b="1" i="1" u="none" strike="noStrike" cap="none" normalizeH="0" baseline="0" dirty="0" err="1" smtClean="0">
                <a:ln>
                  <a:noFill/>
                </a:ln>
                <a:effectLst/>
                <a:ea typeface="Times New Roman" pitchFamily="18" charset="0"/>
                <a:cs typeface="Arial" pitchFamily="34" charset="0"/>
              </a:rPr>
              <a:t>mbr</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Dhe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ngjajshem</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si</a:t>
            </a:r>
            <a:r>
              <a:rPr kumimoji="0" lang="en-US" b="0" i="0" u="none" strike="noStrike" cap="none" normalizeH="0" baseline="0" dirty="0" smtClean="0">
                <a:ln>
                  <a:noFill/>
                </a:ln>
                <a:effectLst/>
                <a:ea typeface="Times New Roman" pitchFamily="18" charset="0"/>
                <a:cs typeface="Arial" pitchFamily="34" charset="0"/>
              </a:rPr>
              <a:t> me </a:t>
            </a:r>
            <a:r>
              <a:rPr kumimoji="0" lang="en-US" b="0" i="0" u="none" strike="noStrike" cap="none" normalizeH="0" baseline="0" dirty="0" err="1" smtClean="0">
                <a:ln>
                  <a:noFill/>
                </a:ln>
                <a:effectLst/>
                <a:ea typeface="Times New Roman" pitchFamily="18" charset="0"/>
                <a:cs typeface="Arial" pitchFamily="34" charset="0"/>
              </a:rPr>
              <a:t>larte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jane</a:t>
            </a:r>
            <a:r>
              <a:rPr kumimoji="0" lang="en-US" b="0" i="0" u="none" strike="noStrike" cap="none" normalizeH="0" baseline="0" dirty="0" smtClean="0">
                <a:ln>
                  <a:noFill/>
                </a:ln>
                <a:effectLst/>
                <a:ea typeface="Times New Roman" pitchFamily="18" charset="0"/>
                <a:cs typeface="Arial" pitchFamily="34" charset="0"/>
              </a:rPr>
              <a:t> </a:t>
            </a:r>
            <a:r>
              <a:rPr kumimoji="0" lang="en-US" b="0" i="0" u="none" strike="noStrike" cap="none" normalizeH="0" baseline="0" dirty="0" err="1" smtClean="0">
                <a:ln>
                  <a:noFill/>
                </a:ln>
                <a:effectLst/>
                <a:ea typeface="Times New Roman" pitchFamily="18" charset="0"/>
                <a:cs typeface="Arial" pitchFamily="34" charset="0"/>
              </a:rPr>
              <a:t>proceduarat</a:t>
            </a:r>
            <a:r>
              <a:rPr kumimoji="0" lang="en-US" b="0" i="0" u="none" strike="noStrike" cap="none" normalizeH="0" baseline="0" dirty="0" smtClean="0">
                <a:ln>
                  <a:noFill/>
                </a:ln>
                <a:effectLst/>
                <a:ea typeface="Times New Roman" pitchFamily="18" charset="0"/>
                <a:cs typeface="Arial" pitchFamily="34" charset="0"/>
              </a:rPr>
              <a:t> e </a:t>
            </a:r>
            <a:r>
              <a:rPr kumimoji="0" lang="en-US" b="0" i="0" u="none" strike="noStrike" cap="none" normalizeH="0" baseline="0" dirty="0" err="1" smtClean="0">
                <a:ln>
                  <a:noFill/>
                </a:ln>
                <a:effectLst/>
                <a:ea typeface="Times New Roman" pitchFamily="18" charset="0"/>
                <a:cs typeface="Arial" pitchFamily="34" charset="0"/>
              </a:rPr>
              <a:t>njejta</a:t>
            </a:r>
            <a:r>
              <a:rPr kumimoji="0" lang="en-US" b="0" i="0" u="none" strike="noStrike" cap="none" normalizeH="0" baseline="0" dirty="0" smtClean="0">
                <a:ln>
                  <a:noFill/>
                </a:ln>
                <a:effectLst/>
                <a:ea typeface="Times New Roman" pitchFamily="18" charset="0"/>
                <a:cs typeface="Arial" pitchFamily="34" charset="0"/>
              </a:rPr>
              <a:t>.</a:t>
            </a:r>
            <a:endParaRPr kumimoji="0" lang="en-US" b="0" i="0" u="none" strike="noStrike" cap="none" normalizeH="0" baseline="0" dirty="0" smtClean="0">
              <a:ln>
                <a:noFill/>
              </a:ln>
              <a:effectLst/>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1"/>
          <p:cNvSpPr>
            <a:spLocks noChangeArrowheads="1"/>
          </p:cNvSpPr>
          <p:nvPr/>
        </p:nvSpPr>
        <p:spPr bwMode="auto">
          <a:xfrm>
            <a:off x="0" y="109046"/>
            <a:ext cx="9144000" cy="4401205"/>
          </a:xfrm>
          <a:prstGeom prst="rect">
            <a:avLst/>
          </a:prstGeom>
          <a:solidFill>
            <a:srgbClr val="F5F5F5"/>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Parakushtet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minimale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harduerike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instalimin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operativ</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Windows 7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janë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Processor - 1GHz</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ose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I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madhe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gjitha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edicionet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Windows 7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mund</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mbështesin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procesorë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me cores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shumta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por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vetëm</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Professional Edition, Enterprise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Ultimate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mund</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mbështesin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dy</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procesorë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Memoria</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- 1GB</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per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32-bit,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2GB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64-bit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GPU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procesori</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grafik</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compatible Aero,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Memory Video</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 128 MB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ose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shumë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Hard Drive - 16GB</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32-bit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20GB</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64-bit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dhe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Drive </a:t>
            </a:r>
            <a:r>
              <a:rPr kumimoji="0" lang="en-US" sz="1400" b="1"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optik</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 DVD drive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Kur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marrim</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parasysh</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nevojën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për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instalimin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operativ</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Windows 7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atehere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ju</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referohmi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kerkesave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me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larte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minimale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per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sistemin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por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qdo</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performance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optimale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ju</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duhet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mendoni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në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lidhje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me hardware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që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është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më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fortë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se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konfigurimi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minimal I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Times New Roman" pitchFamily="18" charset="0"/>
              </a:rPr>
              <a:t>specifikuar</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t/>
            </a:r>
            <a:b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Times New Roman" pitchFamily="18" charset="0"/>
              </a:rPr>
            </a:b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3" name="Rectangle 1"/>
          <p:cNvSpPr>
            <a:spLocks noChangeArrowheads="1"/>
          </p:cNvSpPr>
          <p:nvPr/>
        </p:nvSpPr>
        <p:spPr bwMode="auto">
          <a:xfrm>
            <a:off x="76200" y="89505"/>
            <a:ext cx="8915400" cy="43088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rgbClr val="6B6059"/>
                </a:solidFill>
                <a:effectLst/>
                <a:ea typeface="Times New Roman" pitchFamily="18" charset="0"/>
                <a:cs typeface="Arial" pitchFamily="34" charset="0"/>
              </a:rPr>
              <a:t>Mirembajtja</a:t>
            </a:r>
            <a:r>
              <a:rPr kumimoji="0" lang="en-US" sz="2000" b="1" i="0" u="none" strike="noStrike" cap="none" normalizeH="0" baseline="0" dirty="0" smtClean="0">
                <a:ln>
                  <a:noFill/>
                </a:ln>
                <a:solidFill>
                  <a:srgbClr val="6B6059"/>
                </a:solidFill>
                <a:effectLst/>
                <a:ea typeface="Times New Roman" pitchFamily="18" charset="0"/>
                <a:cs typeface="Arial" pitchFamily="34" charset="0"/>
              </a:rPr>
              <a:t> e </a:t>
            </a:r>
            <a:r>
              <a:rPr kumimoji="0" lang="en-US" sz="2000" b="1" i="0" u="none" strike="noStrike" cap="none" normalizeH="0" baseline="0" dirty="0" err="1" smtClean="0">
                <a:ln>
                  <a:noFill/>
                </a:ln>
                <a:solidFill>
                  <a:srgbClr val="6B6059"/>
                </a:solidFill>
                <a:effectLst/>
                <a:ea typeface="Times New Roman" pitchFamily="18" charset="0"/>
                <a:cs typeface="Arial" pitchFamily="34" charset="0"/>
              </a:rPr>
              <a:t>disqeve</a:t>
            </a:r>
            <a:r>
              <a:rPr kumimoji="0" lang="en-US" sz="2000" b="1" i="0" u="none" strike="noStrike" cap="none" normalizeH="0" baseline="0" dirty="0" smtClean="0">
                <a:ln>
                  <a:noFill/>
                </a:ln>
                <a:solidFill>
                  <a:srgbClr val="6B6059"/>
                </a:solidFill>
                <a:effectLst/>
                <a:ea typeface="Times New Roman" pitchFamily="18" charset="0"/>
                <a:cs typeface="Arial" pitchFamily="34" charset="0"/>
              </a:rPr>
              <a:t> ne Windows 7</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Ruajtja   të dhënave nga ana e sistemit operativ është i tillë që sistemi  bën regjistrimin e të dhënave të reja në lokacionin e parë te lire qe e ka ne dispozicion ne hapsiren e</a:t>
            </a:r>
            <a:r>
              <a:rPr kumimoji="0" lang="en-US" b="0" i="0" u="none" strike="noStrike" cap="none" normalizeH="0" baseline="0" dirty="0" smtClean="0">
                <a:ln>
                  <a:noFill/>
                </a:ln>
                <a:solidFill>
                  <a:srgbClr val="333333"/>
                </a:solidFill>
                <a:effectLst/>
                <a:ea typeface="Times New Roman" pitchFamily="18" charset="0"/>
                <a:cs typeface="Arial" pitchFamily="34" charset="0"/>
              </a:rPr>
              <a:t> </a:t>
            </a:r>
            <a:r>
              <a:rPr kumimoji="0" lang="sq-AL" b="0" i="0" u="none" strike="noStrike" cap="none" normalizeH="0" baseline="0" dirty="0" smtClean="0">
                <a:ln>
                  <a:noFill/>
                </a:ln>
                <a:solidFill>
                  <a:srgbClr val="333333"/>
                </a:solidFill>
                <a:effectLst/>
                <a:ea typeface="Times New Roman" pitchFamily="18" charset="0"/>
                <a:cs typeface="Arial" pitchFamily="34" charset="0"/>
              </a:rPr>
              <a:t>HD, dmth klasterin e pare te lire ne HD. Si pasoj e kesaj forme te ruajtjes se te dhenave kemi paraqitjen e ashtuquejtur procesin e fragmentimit.</a:t>
            </a:r>
          </a:p>
          <a:p>
            <a:pPr marL="0" marR="0" lvl="0" indent="0" algn="l" defTabSz="914400" rtl="0" eaLnBrk="0" fontAlgn="base" latinLnBrk="0" hangingPunct="0">
              <a:lnSpc>
                <a:spcPct val="100000"/>
              </a:lnSpc>
              <a:spcBef>
                <a:spcPct val="0"/>
              </a:spcBef>
              <a:spcAft>
                <a:spcPct val="0"/>
              </a:spcAft>
              <a:buClrTx/>
              <a:buSzTx/>
              <a:buFontTx/>
              <a:buNone/>
              <a:tabLst/>
            </a:pPr>
            <a:r>
              <a:rPr kumimoji="0" lang="sq-AL" b="1" i="0" u="none" strike="noStrike" cap="none" normalizeH="0" baseline="0" dirty="0" smtClean="0">
                <a:ln>
                  <a:noFill/>
                </a:ln>
                <a:solidFill>
                  <a:srgbClr val="333333"/>
                </a:solidFill>
                <a:effectLst/>
                <a:ea typeface="Times New Roman" pitchFamily="18" charset="0"/>
                <a:cs typeface="Arial" pitchFamily="34" charset="0"/>
              </a:rPr>
              <a:t>Fragmentim</a:t>
            </a:r>
            <a:r>
              <a:rPr kumimoji="0" lang="sq-AL" b="0" i="0" u="none" strike="noStrike" cap="none" normalizeH="0" baseline="0" dirty="0" smtClean="0">
                <a:ln>
                  <a:noFill/>
                </a:ln>
                <a:solidFill>
                  <a:srgbClr val="333333"/>
                </a:solidFill>
                <a:effectLst/>
                <a:ea typeface="Times New Roman" pitchFamily="18" charset="0"/>
                <a:cs typeface="Arial" pitchFamily="34" charset="0"/>
              </a:rPr>
              <a:t>i eshte proces apo me mire me thene gjendje  ne te cilen te gjitha pjeset e nje te dhene nuk jane te ruajtura njera pas tjetres ne disk, por janë të shpërndara në të gjithë hapësirën në hard disk . Si pasoje e drejtpërdrejtë kemi një përgjigje te ngadalshme sistem për shkak se atij i duhet më shumë kohë për të gjetur të gjitha pjesët e një të dhëne ne menyre qe te i bashkoi ato pjese per perdorim nga shfrytezuesi. Ky proces çon në ngadalësimin e sistemit operativ dhe mundësinë e humbjes së të dhënave apo palexueshmërinë tyre. Për të parandaluar situata të tilla, është enevojshme qe  në intervale kohore të caktuara  të bejme procesin e defragmentimit te hard diskut që automatikisht do të rivendose  të dhënave në hard disk në mënyrën më optimale.</a:t>
            </a:r>
            <a:r>
              <a:rPr kumimoji="0" lang="en-US" b="0" i="0" u="none" strike="noStrike" cap="none" normalizeH="0" baseline="0" dirty="0" smtClean="0">
                <a:ln>
                  <a:noFill/>
                </a:ln>
                <a:solidFill>
                  <a:schemeClr val="tx1"/>
                </a:solidFill>
                <a:effectLst/>
                <a:cs typeface="Arial" pitchFamily="34" charset="0"/>
              </a:rPr>
              <a:t>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 name="Picture 2" descr="http://www.link-elearning.com/linkdl/coursefiles/466/WIN7_09_01.png"/>
          <p:cNvPicPr/>
          <p:nvPr/>
        </p:nvPicPr>
        <p:blipFill>
          <a:blip r:embed="rId2" cstate="print"/>
          <a:srcRect/>
          <a:stretch>
            <a:fillRect/>
          </a:stretch>
        </p:blipFill>
        <p:spPr bwMode="auto">
          <a:xfrm>
            <a:off x="838200" y="304800"/>
            <a:ext cx="7543800" cy="640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ChangeArrowheads="1"/>
          </p:cNvSpPr>
          <p:nvPr/>
        </p:nvSpPr>
        <p:spPr bwMode="auto">
          <a:xfrm>
            <a:off x="76200" y="76200"/>
            <a:ext cx="8991600" cy="5355312"/>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1" i="0" u="none" strike="noStrike" cap="none" normalizeH="0" baseline="0" dirty="0" smtClean="0">
                <a:ln>
                  <a:noFill/>
                </a:ln>
                <a:solidFill>
                  <a:srgbClr val="333333"/>
                </a:solidFill>
                <a:effectLst/>
                <a:ea typeface="Times New Roman" pitchFamily="18" charset="0"/>
                <a:cs typeface="Arial" pitchFamily="34" charset="0"/>
              </a:rPr>
              <a:t>Disk Defragmenter</a:t>
            </a:r>
            <a:r>
              <a:rPr kumimoji="0" lang="sq-AL" b="0" i="0" u="none" strike="noStrike" cap="none" normalizeH="0" baseline="0" dirty="0" smtClean="0">
                <a:ln>
                  <a:noFill/>
                </a:ln>
                <a:solidFill>
                  <a:srgbClr val="333333"/>
                </a:solidFill>
                <a:effectLst/>
                <a:ea typeface="Times New Roman" pitchFamily="18" charset="0"/>
                <a:cs typeface="Arial" pitchFamily="34" charset="0"/>
              </a:rPr>
              <a:t> programi  është dedikuar per defragmentimin e disqeve dhe gjendet ne </a:t>
            </a:r>
            <a:r>
              <a:rPr kumimoji="0" lang="sq-AL" b="1" i="0" u="none" strike="noStrike" cap="none" normalizeH="0" baseline="0" dirty="0" smtClean="0">
                <a:ln>
                  <a:noFill/>
                </a:ln>
                <a:solidFill>
                  <a:srgbClr val="333333"/>
                </a:solidFill>
                <a:effectLst/>
                <a:ea typeface="Times New Roman" pitchFamily="18" charset="0"/>
                <a:cs typeface="Arial" pitchFamily="34" charset="0"/>
              </a:rPr>
              <a:t>Start,</a:t>
            </a:r>
            <a:r>
              <a:rPr kumimoji="0" lang="sq-AL" b="0" i="0" u="none" strike="noStrike" cap="none" normalizeH="0" baseline="0" dirty="0" smtClean="0">
                <a:ln>
                  <a:noFill/>
                </a:ln>
                <a:solidFill>
                  <a:srgbClr val="333333"/>
                </a:solidFill>
                <a:effectLst/>
                <a:ea typeface="Times New Roman" pitchFamily="18" charset="0"/>
                <a:cs typeface="Arial" pitchFamily="34" charset="0"/>
              </a:rPr>
              <a:t>  </a:t>
            </a:r>
            <a:r>
              <a:rPr kumimoji="0" lang="sq-AL" b="1" i="0" u="none" strike="noStrike" cap="none" normalizeH="0" baseline="0" dirty="0" smtClean="0">
                <a:ln>
                  <a:noFill/>
                </a:ln>
                <a:solidFill>
                  <a:srgbClr val="333333"/>
                </a:solidFill>
                <a:effectLst/>
                <a:ea typeface="Times New Roman" pitchFamily="18" charset="0"/>
                <a:cs typeface="Arial" pitchFamily="34" charset="0"/>
              </a:rPr>
              <a:t>All Programs,SystemTools</a:t>
            </a:r>
            <a:r>
              <a:rPr kumimoji="0" lang="sq-AL" b="0" i="0" u="none" strike="noStrike" cap="none" normalizeH="0" baseline="0" dirty="0" smtClean="0">
                <a:ln>
                  <a:noFill/>
                </a:ln>
                <a:solidFill>
                  <a:srgbClr val="333333"/>
                </a:solidFill>
                <a:effectLst/>
                <a:ea typeface="Times New Roman" pitchFamily="18" charset="0"/>
                <a:cs typeface="Arial" pitchFamily="34" charset="0"/>
              </a:rPr>
              <a:t>. Kur programi hapet kemi dritaren si ne fig ku tregohen te gjitha particionet e mundshme te nje HD në kompjuterin tuaj. Dritarja është e dominuar nga tre nga butonat : </a:t>
            </a:r>
            <a:r>
              <a:rPr kumimoji="0" lang="en-US" b="1" i="0" u="none" strike="noStrike" cap="none" normalizeH="0" baseline="0" dirty="0" smtClean="0">
                <a:ln>
                  <a:noFill/>
                </a:ln>
                <a:solidFill>
                  <a:srgbClr val="6B6059"/>
                </a:solidFill>
                <a:effectLst/>
                <a:ea typeface="Calibri" pitchFamily="34" charset="0"/>
                <a:cs typeface="Arial" pitchFamily="34" charset="0"/>
              </a:rPr>
              <a:t>Analyze disk, Defragment disk </a:t>
            </a:r>
            <a:r>
              <a:rPr kumimoji="0" lang="en-US" b="1" i="0" u="none" strike="noStrike" cap="none" normalizeH="0" baseline="0" dirty="0" err="1" smtClean="0">
                <a:ln>
                  <a:noFill/>
                </a:ln>
                <a:solidFill>
                  <a:srgbClr val="6B6059"/>
                </a:solidFill>
                <a:effectLst/>
                <a:ea typeface="Calibri" pitchFamily="34" charset="0"/>
                <a:cs typeface="Arial" pitchFamily="34" charset="0"/>
              </a:rPr>
              <a:t>dhe</a:t>
            </a:r>
            <a:r>
              <a:rPr kumimoji="0" lang="en-US" b="1" i="0" u="none" strike="noStrike" cap="none" normalizeH="0" baseline="0" dirty="0" smtClean="0">
                <a:ln>
                  <a:noFill/>
                </a:ln>
                <a:solidFill>
                  <a:srgbClr val="6B6059"/>
                </a:solidFill>
                <a:effectLst/>
                <a:ea typeface="Calibri" pitchFamily="34" charset="0"/>
                <a:cs typeface="Arial" pitchFamily="34" charset="0"/>
              </a:rPr>
              <a:t>  Configure Schedule.  </a:t>
            </a:r>
            <a:r>
              <a:rPr kumimoji="0" lang="en-US" b="0" i="0" u="none" strike="noStrike" cap="none" normalizeH="0" baseline="0" dirty="0" err="1" smtClean="0">
                <a:ln>
                  <a:noFill/>
                </a:ln>
                <a:solidFill>
                  <a:srgbClr val="6B6059"/>
                </a:solidFill>
                <a:effectLst/>
                <a:ea typeface="Calibri" pitchFamily="34" charset="0"/>
                <a:cs typeface="Arial" pitchFamily="34" charset="0"/>
              </a:rPr>
              <a:t>Hapi</a:t>
            </a:r>
            <a:r>
              <a:rPr kumimoji="0" lang="en-US" b="0" i="0" u="none" strike="noStrike" cap="none" normalizeH="0" baseline="0" dirty="0" smtClean="0">
                <a:ln>
                  <a:noFill/>
                </a:ln>
                <a:solidFill>
                  <a:srgbClr val="6B6059"/>
                </a:solidFill>
                <a:effectLst/>
                <a:ea typeface="Calibri" pitchFamily="34" charset="0"/>
                <a:cs typeface="Arial" pitchFamily="34" charset="0"/>
              </a:rPr>
              <a:t> pare </a:t>
            </a:r>
            <a:r>
              <a:rPr kumimoji="0" lang="en-US" b="0" i="0" u="none" strike="noStrike" cap="none" normalizeH="0" baseline="0" dirty="0" err="1" smtClean="0">
                <a:ln>
                  <a:noFill/>
                </a:ln>
                <a:solidFill>
                  <a:srgbClr val="6B6059"/>
                </a:solidFill>
                <a:effectLst/>
                <a:ea typeface="Calibri" pitchFamily="34" charset="0"/>
                <a:cs typeface="Arial" pitchFamily="34" charset="0"/>
              </a:rPr>
              <a:t>zgjedhim</a:t>
            </a:r>
            <a:r>
              <a:rPr kumimoji="0" lang="en-US" b="0" i="0" u="none" strike="noStrike" cap="none" normalizeH="0" baseline="0" dirty="0" smtClean="0">
                <a:ln>
                  <a:noFill/>
                </a:ln>
                <a:solidFill>
                  <a:srgbClr val="6B6059"/>
                </a:solidFill>
                <a:effectLst/>
                <a:ea typeface="Calibri" pitchFamily="34" charset="0"/>
                <a:cs typeface="Arial" pitchFamily="34" charset="0"/>
              </a:rPr>
              <a:t> </a:t>
            </a:r>
            <a:r>
              <a:rPr kumimoji="0" lang="en-US" b="0" i="0" u="none" strike="noStrike" cap="none" normalizeH="0" baseline="0" dirty="0" err="1" smtClean="0">
                <a:ln>
                  <a:noFill/>
                </a:ln>
                <a:solidFill>
                  <a:srgbClr val="6B6059"/>
                </a:solidFill>
                <a:effectLst/>
                <a:ea typeface="Calibri" pitchFamily="34" charset="0"/>
                <a:cs typeface="Arial" pitchFamily="34" charset="0"/>
              </a:rPr>
              <a:t>particionin</a:t>
            </a:r>
            <a:r>
              <a:rPr kumimoji="0" lang="en-US" b="1" i="0" u="none" strike="noStrike" cap="none" normalizeH="0" baseline="0" dirty="0" smtClean="0">
                <a:ln>
                  <a:noFill/>
                </a:ln>
                <a:solidFill>
                  <a:srgbClr val="6B6059"/>
                </a:solidFill>
                <a:effectLst/>
                <a:ea typeface="Calibri" pitchFamily="34" charset="0"/>
                <a:cs typeface="Arial" pitchFamily="34" charset="0"/>
              </a:rPr>
              <a:t> </a:t>
            </a:r>
            <a:r>
              <a:rPr kumimoji="0" lang="sq-AL" b="0" i="0" u="none" strike="noStrike" cap="none" normalizeH="0" baseline="0" dirty="0" smtClean="0">
                <a:ln>
                  <a:noFill/>
                </a:ln>
                <a:solidFill>
                  <a:srgbClr val="333333"/>
                </a:solidFill>
                <a:effectLst/>
                <a:ea typeface="Times New Roman" pitchFamily="18" charset="0"/>
                <a:cs typeface="Arial" pitchFamily="34" charset="0"/>
              </a:rPr>
              <a:t>pastaj klikojme butonin </a:t>
            </a:r>
            <a:r>
              <a:rPr kumimoji="0" lang="sq-AL" b="1" i="0" u="none" strike="noStrike" cap="none" normalizeH="0" baseline="0" dirty="0" smtClean="0">
                <a:ln>
                  <a:noFill/>
                </a:ln>
                <a:solidFill>
                  <a:srgbClr val="333333"/>
                </a:solidFill>
                <a:effectLst/>
                <a:ea typeface="Times New Roman" pitchFamily="18" charset="0"/>
                <a:cs typeface="Arial" pitchFamily="34" charset="0"/>
              </a:rPr>
              <a:t>Analyze disk</a:t>
            </a:r>
            <a:r>
              <a:rPr kumimoji="0" lang="sq-AL" b="0" i="0" u="none" strike="noStrike" cap="none" normalizeH="0" baseline="0" dirty="0" smtClean="0">
                <a:ln>
                  <a:noFill/>
                </a:ln>
                <a:solidFill>
                  <a:srgbClr val="333333"/>
                </a:solidFill>
                <a:effectLst/>
                <a:ea typeface="Times New Roman" pitchFamily="18" charset="0"/>
                <a:cs typeface="Arial" pitchFamily="34" charset="0"/>
              </a:rPr>
              <a:t> për të përcaktuar gjendjen ne lidhje me fragmentimin ne menyre qe te marrim vendim  nëse do të vazhdojë me defragmenting apo jo, menjëherë pasi kesaj fillon procesi i analizës.  Pas përfundimit të analizës së diskut kalojme ne hapine dyte , dmth defragmentation.Proceduraështë e njëjtë si në analizen e  diskut  dhe pastaj klikojme mbi butonin </a:t>
            </a:r>
            <a:r>
              <a:rPr kumimoji="0" lang="sq-AL" b="1" i="0" u="none" strike="noStrike" cap="none" normalizeH="0" baseline="0" dirty="0" smtClean="0">
                <a:ln>
                  <a:noFill/>
                </a:ln>
                <a:solidFill>
                  <a:srgbClr val="333333"/>
                </a:solidFill>
                <a:effectLst/>
                <a:ea typeface="Times New Roman" pitchFamily="18" charset="0"/>
                <a:cs typeface="Arial" pitchFamily="34" charset="0"/>
              </a:rPr>
              <a:t>Defragment Disk</a:t>
            </a:r>
            <a:r>
              <a:rPr kumimoji="0" lang="sq-AL" b="0" i="0" u="none" strike="noStrike" cap="none" normalizeH="0" baseline="0" dirty="0" smtClean="0">
                <a:ln>
                  <a:noFill/>
                </a:ln>
                <a:solidFill>
                  <a:srgbClr val="333333"/>
                </a:solidFill>
                <a:effectLst/>
                <a:ea typeface="Times New Roman" pitchFamily="18" charset="0"/>
                <a:cs typeface="Arial" pitchFamily="34" charset="0"/>
              </a:rPr>
              <a:t> për të filluar procesin e defragmentation.  Duhet të kini parasysh se gjatësia e procesit te  defragmentimit varet nga sasia e të dhënave dhe shpejtësia  e procesorit që ka një kompjuter. Disk defragmentation eshte i automatizuar dhe munde te niset ne nje periudhe kohere te ckatuar si proces ne prapavije por mundet edhe manualishte te aktivizohet.</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Duke klikuar mbi butonin</a:t>
            </a:r>
            <a:r>
              <a:rPr kumimoji="0" lang="sq-AL" b="0" i="1" u="none" strike="noStrike" cap="none" normalizeH="0" baseline="0" dirty="0" smtClean="0">
                <a:ln>
                  <a:noFill/>
                </a:ln>
                <a:solidFill>
                  <a:srgbClr val="6B6059"/>
                </a:solidFill>
                <a:effectLst/>
                <a:ea typeface="Calibri" pitchFamily="34" charset="0"/>
                <a:cs typeface="Tahoma" pitchFamily="34" charset="0"/>
              </a:rPr>
              <a:t> </a:t>
            </a:r>
            <a:r>
              <a:rPr kumimoji="0" lang="en-US" b="1" i="1" u="none" strike="noStrike" cap="none" normalizeH="0" baseline="0" dirty="0" smtClean="0">
                <a:ln>
                  <a:noFill/>
                </a:ln>
                <a:solidFill>
                  <a:srgbClr val="6B6059"/>
                </a:solidFill>
                <a:effectLst/>
                <a:ea typeface="Calibri" pitchFamily="34" charset="0"/>
                <a:cs typeface="Arial" pitchFamily="34" charset="0"/>
              </a:rPr>
              <a:t>Configure schedule</a:t>
            </a:r>
            <a:r>
              <a:rPr kumimoji="0" lang="en-US" b="0" i="1" u="none" strike="noStrike" cap="none" normalizeH="0" baseline="0" dirty="0" smtClean="0">
                <a:ln>
                  <a:noFill/>
                </a:ln>
                <a:solidFill>
                  <a:srgbClr val="6B6059"/>
                </a:solidFill>
                <a:effectLst/>
                <a:ea typeface="Calibri" pitchFamily="34" charset="0"/>
                <a:cs typeface="Tahoma" pitchFamily="34" charset="0"/>
              </a:rPr>
              <a:t> </a:t>
            </a:r>
            <a:r>
              <a:rPr kumimoji="0" lang="sq-AL" b="0" i="0" u="none" strike="noStrike" cap="none" normalizeH="0" baseline="0" dirty="0" smtClean="0">
                <a:ln>
                  <a:noFill/>
                </a:ln>
                <a:solidFill>
                  <a:srgbClr val="333333"/>
                </a:solidFill>
                <a:effectLst/>
                <a:ea typeface="Times New Roman" pitchFamily="18" charset="0"/>
                <a:cs typeface="Arial" pitchFamily="34" charset="0"/>
              </a:rPr>
              <a:t>  mund të ndryshojmë kohën  caktuar te fillimit  të defragmentimit automatik apo mundemi te menjanojme ate duke perdoruar defragmentimin manual permes opcionit</a:t>
            </a:r>
            <a:r>
              <a:rPr kumimoji="0" lang="sq-AL" b="0" i="0" u="none" strike="noStrike" cap="none" normalizeH="0" baseline="0" dirty="0" smtClean="0">
                <a:ln>
                  <a:noFill/>
                </a:ln>
                <a:solidFill>
                  <a:srgbClr val="6B6059"/>
                </a:solidFill>
                <a:effectLst/>
                <a:ea typeface="Calibri" pitchFamily="34" charset="0"/>
                <a:cs typeface="Tahoma" pitchFamily="34" charset="0"/>
              </a:rPr>
              <a:t> </a:t>
            </a:r>
            <a:r>
              <a:rPr kumimoji="0" lang="en-US" b="1" i="0" u="none" strike="noStrike" cap="none" normalizeH="0" baseline="0" dirty="0" smtClean="0">
                <a:ln>
                  <a:noFill/>
                </a:ln>
                <a:solidFill>
                  <a:srgbClr val="6B6059"/>
                </a:solidFill>
                <a:effectLst/>
                <a:ea typeface="Calibri" pitchFamily="34" charset="0"/>
                <a:cs typeface="Arial" pitchFamily="34" charset="0"/>
              </a:rPr>
              <a:t>Run on a schedule</a:t>
            </a:r>
            <a:r>
              <a:rPr kumimoji="0" lang="sq-AL" b="0" i="0" u="none" strike="noStrike" cap="none" normalizeH="0" baseline="0" dirty="0" smtClean="0">
                <a:ln>
                  <a:noFill/>
                </a:ln>
                <a:solidFill>
                  <a:srgbClr val="333333"/>
                </a:solidFill>
                <a:effectLst/>
                <a:ea typeface="Times New Roman" pitchFamily="18" charset="0"/>
                <a:cs typeface="Arial" pitchFamily="34" charset="0"/>
              </a:rPr>
              <a:t> . Në opcionin e listes renese </a:t>
            </a:r>
            <a:r>
              <a:rPr kumimoji="0" lang="sq-AL" b="1" i="0" u="none" strike="noStrike" cap="none" normalizeH="0" baseline="0" dirty="0" smtClean="0">
                <a:ln>
                  <a:noFill/>
                </a:ln>
                <a:solidFill>
                  <a:srgbClr val="333333"/>
                </a:solidFill>
                <a:effectLst/>
                <a:ea typeface="Times New Roman" pitchFamily="18" charset="0"/>
                <a:cs typeface="Arial" pitchFamily="34" charset="0"/>
              </a:rPr>
              <a:t>Frequency</a:t>
            </a:r>
            <a:r>
              <a:rPr kumimoji="0" lang="sq-AL" b="0" i="0" u="none" strike="noStrike" cap="none" normalizeH="0" baseline="0" dirty="0" smtClean="0">
                <a:ln>
                  <a:noFill/>
                </a:ln>
                <a:solidFill>
                  <a:srgbClr val="333333"/>
                </a:solidFill>
                <a:effectLst/>
                <a:ea typeface="Times New Roman" pitchFamily="18" charset="0"/>
                <a:cs typeface="Arial" pitchFamily="34" charset="0"/>
              </a:rPr>
              <a:t>, zgjidhni frekuencën e përsëritjes se procesit  defragmentimit në baza ditore, javore ose mujore. Pastaj ne listen </a:t>
            </a:r>
            <a:r>
              <a:rPr kumimoji="0" lang="sq-AL" b="1" i="0" u="none" strike="noStrike" cap="none" normalizeH="0" baseline="0" dirty="0" smtClean="0">
                <a:ln>
                  <a:noFill/>
                </a:ln>
                <a:solidFill>
                  <a:srgbClr val="333333"/>
                </a:solidFill>
                <a:effectLst/>
                <a:ea typeface="Times New Roman" pitchFamily="18" charset="0"/>
                <a:cs typeface="Arial" pitchFamily="34" charset="0"/>
              </a:rPr>
              <a:t>Day </a:t>
            </a:r>
            <a:r>
              <a:rPr kumimoji="0" lang="sq-AL" b="0" i="0" u="none" strike="noStrike" cap="none" normalizeH="0" baseline="0" dirty="0" smtClean="0">
                <a:ln>
                  <a:noFill/>
                </a:ln>
                <a:solidFill>
                  <a:srgbClr val="333333"/>
                </a:solidFill>
                <a:effectLst/>
                <a:ea typeface="Times New Roman" pitchFamily="18" charset="0"/>
                <a:cs typeface="Arial" pitchFamily="34" charset="0"/>
              </a:rPr>
              <a:t> zgjidhni ditën, sipas opsionit të zgjedhur më parë, çdo ditë të muajit apo javë, procesi do të iniciohet.</a:t>
            </a:r>
            <a:r>
              <a:rPr kumimoji="0" lang="en-US" b="0" i="0" u="none" strike="noStrike" cap="none" normalizeH="0" baseline="0" dirty="0" smtClean="0">
                <a:ln>
                  <a:noFill/>
                </a:ln>
                <a:solidFill>
                  <a:schemeClr val="tx1"/>
                </a:solidFill>
                <a:effectLst/>
                <a:cs typeface="Arial" pitchFamily="34" charset="0"/>
              </a:rPr>
              <a:t>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2" name="Rectangle 2"/>
          <p:cNvSpPr>
            <a:spLocks noChangeArrowheads="1"/>
          </p:cNvSpPr>
          <p:nvPr/>
        </p:nvSpPr>
        <p:spPr bwMode="auto">
          <a:xfrm>
            <a:off x="34635" y="76200"/>
            <a:ext cx="9067800" cy="147732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1" i="0" u="none" strike="noStrike" cap="none" normalizeH="0" baseline="0" dirty="0" smtClean="0">
                <a:ln>
                  <a:noFill/>
                </a:ln>
                <a:solidFill>
                  <a:srgbClr val="333333"/>
                </a:solidFill>
                <a:effectLst/>
                <a:ea typeface="Times New Roman" pitchFamily="18" charset="0"/>
                <a:cs typeface="Arial" pitchFamily="34" charset="0"/>
              </a:rPr>
              <a:t>Time</a:t>
            </a:r>
            <a:r>
              <a:rPr kumimoji="0" lang="sq-AL" b="0" i="0" u="none" strike="noStrike" cap="none" normalizeH="0" baseline="0" dirty="0" smtClean="0">
                <a:ln>
                  <a:noFill/>
                </a:ln>
                <a:solidFill>
                  <a:srgbClr val="333333"/>
                </a:solidFill>
                <a:effectLst/>
                <a:ea typeface="Times New Roman" pitchFamily="18" charset="0"/>
                <a:cs typeface="Arial" pitchFamily="34" charset="0"/>
              </a:rPr>
              <a:t>  zgjidhni orën peergjate  dites kur deshironi te aktivizohet defragmentimi  dhe ne funde duke zgjedhur opcionin </a:t>
            </a:r>
            <a:r>
              <a:rPr kumimoji="0" lang="sq-AL" b="1" i="0" u="none" strike="noStrike" cap="none" normalizeH="0" baseline="0" dirty="0" smtClean="0">
                <a:ln>
                  <a:noFill/>
                </a:ln>
                <a:solidFill>
                  <a:srgbClr val="333333"/>
                </a:solidFill>
                <a:effectLst/>
                <a:ea typeface="Times New Roman" pitchFamily="18" charset="0"/>
                <a:cs typeface="Arial" pitchFamily="34" charset="0"/>
              </a:rPr>
              <a:t>Disk </a:t>
            </a:r>
            <a:r>
              <a:rPr kumimoji="0" lang="sq-AL" b="0" i="0" u="none" strike="noStrike" cap="none" normalizeH="0" baseline="0" dirty="0" smtClean="0">
                <a:ln>
                  <a:noFill/>
                </a:ln>
                <a:solidFill>
                  <a:srgbClr val="333333"/>
                </a:solidFill>
                <a:effectLst/>
                <a:ea typeface="Times New Roman" pitchFamily="18" charset="0"/>
                <a:cs typeface="Arial" pitchFamily="34" charset="0"/>
              </a:rPr>
              <a:t>zgjidhni disqe apo particionet që do të përfshihen në procesin e defragmentation automatike. Duke klikuar në butonin OK ne konfirmojme  parametrat dhe aktivizimi do te pasoje  me parametrat e specifikuara.</a:t>
            </a: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cs typeface="Arial" pitchFamily="34" charset="0"/>
            </a:endParaRPr>
          </a:p>
        </p:txBody>
      </p:sp>
      <p:pic>
        <p:nvPicPr>
          <p:cNvPr id="56321" name="Picture 425" descr="http://www.link-elearning.com/linkdl/coursefiles/466/WIN7_09_02.png"/>
          <p:cNvPicPr>
            <a:picLocks noChangeAspect="1" noChangeArrowheads="1"/>
          </p:cNvPicPr>
          <p:nvPr/>
        </p:nvPicPr>
        <p:blipFill>
          <a:blip r:embed="rId2" cstate="print"/>
          <a:srcRect/>
          <a:stretch>
            <a:fillRect/>
          </a:stretch>
        </p:blipFill>
        <p:spPr bwMode="auto">
          <a:xfrm>
            <a:off x="1219200" y="1295400"/>
            <a:ext cx="6789790" cy="5105400"/>
          </a:xfrm>
          <a:prstGeom prst="rect">
            <a:avLst/>
          </a:prstGeom>
          <a:noFill/>
        </p:spPr>
      </p:pic>
      <p:sp>
        <p:nvSpPr>
          <p:cNvPr id="56323" name="Rectangle 3"/>
          <p:cNvSpPr>
            <a:spLocks noChangeArrowheads="1"/>
          </p:cNvSpPr>
          <p:nvPr/>
        </p:nvSpPr>
        <p:spPr bwMode="auto">
          <a:xfrm>
            <a:off x="0" y="4181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endPar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800" b="0" i="1"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Fig2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6324"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1" u="none" strike="noStrike" cap="none" normalizeH="0" baseline="0" smtClean="0">
                <a:ln>
                  <a:noFill/>
                </a:ln>
                <a:solidFill>
                  <a:srgbClr val="6B6059"/>
                </a:solidFill>
                <a:effectLst/>
                <a:latin typeface="Tahoma" pitchFamily="34" charset="0"/>
                <a:ea typeface="Times New Roman" pitchFamily="18" charset="0"/>
                <a:cs typeface="Tahoma" pitchFamily="34" charset="0"/>
              </a:rPr>
              <a:t>Fig2</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632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1" u="none" strike="noStrike" cap="none" normalizeH="0" baseline="0" smtClean="0">
                <a:ln>
                  <a:noFill/>
                </a:ln>
                <a:solidFill>
                  <a:srgbClr val="6B6059"/>
                </a:solidFill>
                <a:effectLst/>
                <a:latin typeface="Tahoma" pitchFamily="34" charset="0"/>
                <a:ea typeface="Times New Roman" pitchFamily="18" charset="0"/>
                <a:cs typeface="Tahoma" pitchFamily="34" charset="0"/>
              </a:rPr>
              <a:t>Fig2</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6327" name="Rectangle 7"/>
          <p:cNvSpPr>
            <a:spLocks noChangeArrowheads="1"/>
          </p:cNvSpPr>
          <p:nvPr/>
        </p:nvSpPr>
        <p:spPr bwMode="auto">
          <a:xfrm>
            <a:off x="4191000" y="6412468"/>
            <a:ext cx="8382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1" u="none" strike="noStrike" cap="none" normalizeH="0" baseline="0" dirty="0" smtClean="0">
                <a:ln>
                  <a:noFill/>
                </a:ln>
                <a:solidFill>
                  <a:srgbClr val="6B6059"/>
                </a:solidFill>
                <a:effectLst/>
                <a:ea typeface="Times New Roman" pitchFamily="18" charset="0"/>
                <a:cs typeface="Tahoma" pitchFamily="34" charset="0"/>
              </a:rPr>
              <a:t>Fig2</a:t>
            </a: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7" name="Rectangle 1"/>
          <p:cNvSpPr>
            <a:spLocks noChangeArrowheads="1"/>
          </p:cNvSpPr>
          <p:nvPr/>
        </p:nvSpPr>
        <p:spPr bwMode="auto">
          <a:xfrm>
            <a:off x="0" y="76200"/>
            <a:ext cx="9067800" cy="3139321"/>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1" i="0" u="none" strike="noStrike" cap="none" normalizeH="0" baseline="0" dirty="0" smtClean="0">
                <a:ln>
                  <a:noFill/>
                </a:ln>
                <a:solidFill>
                  <a:srgbClr val="333333"/>
                </a:solidFill>
                <a:effectLst/>
                <a:ea typeface="Times New Roman" pitchFamily="18" charset="0"/>
                <a:cs typeface="Arial" pitchFamily="34" charset="0"/>
              </a:rPr>
              <a:t>Disk Cleanup</a:t>
            </a:r>
            <a:r>
              <a:rPr kumimoji="0" lang="sq-AL" b="0" i="0" u="none" strike="noStrike" cap="none" normalizeH="0" baseline="0" dirty="0" smtClean="0">
                <a:ln>
                  <a:noFill/>
                </a:ln>
                <a:solidFill>
                  <a:srgbClr val="333333"/>
                </a:solidFill>
                <a:effectLst/>
                <a:ea typeface="Times New Roman" pitchFamily="18" charset="0"/>
                <a:cs typeface="Arial" pitchFamily="34" charset="0"/>
              </a:rPr>
              <a:t> programit i qasemi permes </a:t>
            </a:r>
            <a:r>
              <a:rPr kumimoji="0" lang="sq-AL" b="1" i="0" u="none" strike="noStrike" cap="none" normalizeH="0" baseline="0" dirty="0" smtClean="0">
                <a:ln>
                  <a:noFill/>
                </a:ln>
                <a:solidFill>
                  <a:srgbClr val="333333"/>
                </a:solidFill>
                <a:effectLst/>
                <a:ea typeface="Times New Roman" pitchFamily="18" charset="0"/>
                <a:cs typeface="Arial" pitchFamily="34" charset="0"/>
              </a:rPr>
              <a:t>All Programs</a:t>
            </a:r>
            <a:r>
              <a:rPr kumimoji="0" lang="sq-AL" b="0" i="0" u="none" strike="noStrike" cap="none" normalizeH="0" baseline="0" dirty="0" smtClean="0">
                <a:ln>
                  <a:noFill/>
                </a:ln>
                <a:solidFill>
                  <a:srgbClr val="333333"/>
                </a:solidFill>
                <a:effectLst/>
                <a:ea typeface="Times New Roman" pitchFamily="18" charset="0"/>
                <a:cs typeface="Arial" pitchFamily="34" charset="0"/>
              </a:rPr>
              <a:t> në menynë </a:t>
            </a:r>
            <a:r>
              <a:rPr kumimoji="0" lang="sq-AL" b="1" i="0" u="none" strike="noStrike" cap="none" normalizeH="0" baseline="0" dirty="0" smtClean="0">
                <a:ln>
                  <a:noFill/>
                </a:ln>
                <a:solidFill>
                  <a:srgbClr val="333333"/>
                </a:solidFill>
                <a:effectLst/>
                <a:ea typeface="Times New Roman" pitchFamily="18" charset="0"/>
                <a:cs typeface="Arial" pitchFamily="34" charset="0"/>
              </a:rPr>
              <a:t>Star</a:t>
            </a:r>
            <a:r>
              <a:rPr kumimoji="0" lang="sq-AL" b="0" i="0" u="none" strike="noStrike" cap="none" normalizeH="0" baseline="0" dirty="0" smtClean="0">
                <a:ln>
                  <a:noFill/>
                </a:ln>
                <a:solidFill>
                  <a:srgbClr val="333333"/>
                </a:solidFill>
                <a:effectLst/>
                <a:ea typeface="Times New Roman" pitchFamily="18" charset="0"/>
                <a:cs typeface="Arial" pitchFamily="34" charset="0"/>
              </a:rPr>
              <a:t>t, </a:t>
            </a:r>
            <a:r>
              <a:rPr kumimoji="0" lang="sq-AL" b="1" i="0" u="none" strike="noStrike" cap="none" normalizeH="0" baseline="0" dirty="0" smtClean="0">
                <a:ln>
                  <a:noFill/>
                </a:ln>
                <a:solidFill>
                  <a:srgbClr val="333333"/>
                </a:solidFill>
                <a:effectLst/>
                <a:ea typeface="Times New Roman" pitchFamily="18" charset="0"/>
                <a:cs typeface="Arial" pitchFamily="34" charset="0"/>
              </a:rPr>
              <a:t>Tools Sistem</a:t>
            </a:r>
            <a:r>
              <a:rPr kumimoji="0" lang="sq-AL" b="0" i="0" u="none" strike="noStrike" cap="none" normalizeH="0" baseline="0" dirty="0" smtClean="0">
                <a:ln>
                  <a:noFill/>
                </a:ln>
                <a:solidFill>
                  <a:srgbClr val="333333"/>
                </a:solidFill>
                <a:effectLst/>
                <a:ea typeface="Times New Roman" pitchFamily="18" charset="0"/>
                <a:cs typeface="Arial" pitchFamily="34" charset="0"/>
              </a:rPr>
              <a:t>. Programi ka për qëllim  ruajtjen e performancës se lartëte HD  në kompjuterin tuaj kështu që ai do të fshij të gjithë fajllat e panevojshme dhe të përkohshme të cilat janë një faktor shtesë i ngadalësimit te sistemit operativ. Me fillimin e programit është dhënë mundësi për të zgjedhur diskun ose particionin nga i cila doni të fshini dosjet e panevojshme. Pas te klikojme  butonin </a:t>
            </a:r>
            <a:r>
              <a:rPr kumimoji="0" lang="sq-AL" b="1" i="0" u="none" strike="noStrike" cap="none" normalizeH="0" baseline="0" dirty="0" smtClean="0">
                <a:ln>
                  <a:noFill/>
                </a:ln>
                <a:solidFill>
                  <a:srgbClr val="333333"/>
                </a:solidFill>
                <a:effectLst/>
                <a:ea typeface="Times New Roman" pitchFamily="18" charset="0"/>
                <a:cs typeface="Arial" pitchFamily="34" charset="0"/>
              </a:rPr>
              <a:t>OK</a:t>
            </a:r>
            <a:r>
              <a:rPr kumimoji="0" lang="sq-AL" b="0" i="0" u="none" strike="noStrike" cap="none" normalizeH="0" baseline="0" dirty="0" smtClean="0">
                <a:ln>
                  <a:noFill/>
                </a:ln>
                <a:solidFill>
                  <a:srgbClr val="333333"/>
                </a:solidFill>
                <a:effectLst/>
                <a:ea typeface="Times New Roman" pitchFamily="18" charset="0"/>
                <a:cs typeface="Arial" pitchFamily="34" charset="0"/>
              </a:rPr>
              <a:t>  sistemi fillon ne kërkim automatik  për dosjet e panevojshme dhe pas pak hapet një dritare re duke treguar se ku jane keta fajla te vendosur dhe sa hapesire ata zënë. Thjesht duke kontrolluar kutizat para të çdo opsion për të zgjedhur nëse ne duam qe programi të fshijë të dhënat nga ato vende apo jo. Duke klikuar në butonin OK sistemi do të kërkojë edhe një herë për konfirmim dhe pastaj i fshin të gjitha dosjet e panevojshme nga vende e shënuara.</a:t>
            </a:r>
            <a:endParaRPr kumimoji="0" lang="sq-AL" b="0" i="0" u="none" strike="noStrike" cap="none" normalizeH="0" baseline="0" dirty="0" smtClean="0">
              <a:ln>
                <a:noFill/>
              </a:ln>
              <a:solidFill>
                <a:schemeClr val="tx1"/>
              </a:solidFill>
              <a:effectLst/>
              <a:cs typeface="Arial" pitchFamily="34" charset="0"/>
            </a:endParaRPr>
          </a:p>
        </p:txBody>
      </p:sp>
      <p:pic>
        <p:nvPicPr>
          <p:cNvPr id="4" name="Picture 3" descr="http://www.link-elearning.com/linkdl/coursefiles/466/WIN7_09_03.png"/>
          <p:cNvPicPr/>
          <p:nvPr/>
        </p:nvPicPr>
        <p:blipFill>
          <a:blip r:embed="rId2" cstate="print"/>
          <a:srcRect/>
          <a:stretch>
            <a:fillRect/>
          </a:stretch>
        </p:blipFill>
        <p:spPr bwMode="auto">
          <a:xfrm>
            <a:off x="2819400" y="3200400"/>
            <a:ext cx="2971800" cy="3657600"/>
          </a:xfrm>
          <a:prstGeom prst="rect">
            <a:avLst/>
          </a:prstGeom>
          <a:noFill/>
          <a:ln w="9525">
            <a:noFill/>
            <a:miter lim="800000"/>
            <a:headEnd/>
            <a:tailEnd/>
          </a:ln>
        </p:spPr>
      </p:pic>
      <p:sp>
        <p:nvSpPr>
          <p:cNvPr id="55298" name="Rectangle 2"/>
          <p:cNvSpPr>
            <a:spLocks noChangeArrowheads="1"/>
          </p:cNvSpPr>
          <p:nvPr/>
        </p:nvSpPr>
        <p:spPr bwMode="auto">
          <a:xfrm flipV="1">
            <a:off x="0" y="-183922"/>
            <a:ext cx="9144000" cy="2154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1"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Fig3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5299" name="Rectangle 3"/>
          <p:cNvSpPr>
            <a:spLocks noChangeArrowheads="1"/>
          </p:cNvSpPr>
          <p:nvPr/>
        </p:nvSpPr>
        <p:spPr bwMode="auto">
          <a:xfrm>
            <a:off x="5867400" y="6519446"/>
            <a:ext cx="6858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effectLst/>
                <a:ea typeface="Times New Roman" pitchFamily="18" charset="0"/>
                <a:cs typeface="Tahoma" pitchFamily="34" charset="0"/>
              </a:rPr>
              <a:t>Fig3</a:t>
            </a:r>
            <a:endParaRPr kumimoji="0" lang="en-US" sz="1400" b="0" i="0" u="none" strike="noStrike" cap="none" normalizeH="0" baseline="0" dirty="0" smtClean="0">
              <a:ln>
                <a:noFill/>
              </a:ln>
              <a:effectLst/>
              <a:cs typeface="Arial"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p:cNvSpPr/>
          <p:nvPr/>
        </p:nvSpPr>
        <p:spPr>
          <a:xfrm>
            <a:off x="152400" y="76200"/>
            <a:ext cx="8839200" cy="4247317"/>
          </a:xfrm>
          <a:prstGeom prst="rect">
            <a:avLst/>
          </a:prstGeom>
        </p:spPr>
        <p:txBody>
          <a:bodyPr wrap="square">
            <a:spAutoFit/>
          </a:bodyPr>
          <a:lstStyle/>
          <a:p>
            <a:r>
              <a:rPr lang="sq-AL" dirty="0" smtClean="0"/>
              <a:t>Në mjediset ku përdorues të shumta kanë nevojë për të përdorur të njëjtin kompjuter, është e dëshirueshme për t'u përdorur dhe konfiguruar opsioni  Disk </a:t>
            </a:r>
            <a:r>
              <a:rPr lang="sq-AL" b="1" dirty="0" smtClean="0"/>
              <a:t>Quota</a:t>
            </a:r>
            <a:r>
              <a:rPr lang="sq-AL" dirty="0" smtClean="0"/>
              <a:t>. Opcioni është në disponim nëpërmjet dritares </a:t>
            </a:r>
            <a:r>
              <a:rPr lang="sq-AL" b="1" dirty="0" smtClean="0"/>
              <a:t>Properties</a:t>
            </a:r>
            <a:r>
              <a:rPr lang="sq-AL" dirty="0" smtClean="0"/>
              <a:t> apo hard diskut. Duke klikuar mbi butonin </a:t>
            </a:r>
            <a:r>
              <a:rPr lang="sq-AL" b="1" dirty="0" smtClean="0"/>
              <a:t>Quota</a:t>
            </a:r>
            <a:r>
              <a:rPr lang="sq-AL" dirty="0" smtClean="0"/>
              <a:t> tab hapet një dritare për të konfiguruar quoten ne particion apo hard disk. By default opsion është i mbyllur, kështu që ne duhet të klikojme ne </a:t>
            </a:r>
            <a:r>
              <a:rPr lang="en-US" b="1" dirty="0" smtClean="0"/>
              <a:t>Show Quota Settings</a:t>
            </a:r>
            <a:r>
              <a:rPr lang="en-US" dirty="0" smtClean="0"/>
              <a:t> </a:t>
            </a:r>
            <a:r>
              <a:rPr lang="sq-AL" dirty="0" smtClean="0"/>
              <a:t>butonin per te aktivizuar dhe konfiguruar sipas specifikave qe ne deshirojme.Një dritare e re hapet  për të konfiguruar opsionet duke kontrolluar përdorimin e kuotave për particione apo hard disk. Duke zgjedhur </a:t>
            </a:r>
            <a:r>
              <a:rPr lang="sq-AL" b="1" dirty="0" smtClean="0"/>
              <a:t>Enable </a:t>
            </a:r>
            <a:r>
              <a:rPr lang="sq-AL" dirty="0" smtClean="0"/>
              <a:t>opsion menaxhmenti lejon shfrytezimine kuotave ndersa opsioni  </a:t>
            </a:r>
            <a:r>
              <a:rPr lang="en-US" b="1" dirty="0" smtClean="0"/>
              <a:t>Deny disk space to users exceeding quota limit</a:t>
            </a:r>
            <a:r>
              <a:rPr lang="en-US" dirty="0" smtClean="0"/>
              <a:t>  </a:t>
            </a:r>
            <a:r>
              <a:rPr lang="sq-AL" dirty="0" smtClean="0"/>
              <a:t> konfigurojme sistemin që të mos lejojë përdoruesve të përdorin më shumë hapësirë ​​në disk se çfarë është konfiguruar. Opsioni </a:t>
            </a:r>
            <a:r>
              <a:rPr lang="en-US" b="1" dirty="0" smtClean="0"/>
              <a:t>Limit disk space to </a:t>
            </a:r>
            <a:r>
              <a:rPr lang="en-US" b="1" dirty="0" err="1" smtClean="0"/>
              <a:t>i</a:t>
            </a:r>
            <a:r>
              <a:rPr lang="en-US" b="1" dirty="0" smtClean="0"/>
              <a:t> Set warning level </a:t>
            </a:r>
            <a:r>
              <a:rPr lang="sq-AL" dirty="0" smtClean="0"/>
              <a:t> përcakton hapesiren e lejuar dhe sasine  e hapesires e cila kur te shfrytezohet na del verejtja e paralajmërimit për t'i treguar  përdoruesit  se eshte afër limitit të lejuar të hapësirës. Në këtë </a:t>
            </a:r>
            <a:r>
              <a:rPr lang="en-US" dirty="0" smtClean="0"/>
              <a:t> s</a:t>
            </a:r>
            <a:r>
              <a:rPr lang="sq-AL" dirty="0" smtClean="0"/>
              <a:t>hembull, kufijtë konfiguruar e 4 GB apo 3 GB për paralajmërim. Duke klikuar butonin Apply behet aktivizimi i disk kuotës</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 name="Picture 2" descr="http://www.link-elearning.com/linkdl/coursefiles/466/WIN7_09_04.png"/>
          <p:cNvPicPr/>
          <p:nvPr/>
        </p:nvPicPr>
        <p:blipFill>
          <a:blip r:embed="rId2" cstate="print"/>
          <a:srcRect/>
          <a:stretch>
            <a:fillRect/>
          </a:stretch>
        </p:blipFill>
        <p:spPr bwMode="auto">
          <a:xfrm>
            <a:off x="1676400" y="228600"/>
            <a:ext cx="5410200" cy="624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8369" name="Rectangle 1"/>
          <p:cNvSpPr>
            <a:spLocks noChangeArrowheads="1"/>
          </p:cNvSpPr>
          <p:nvPr/>
        </p:nvSpPr>
        <p:spPr bwMode="auto">
          <a:xfrm>
            <a:off x="0" y="138499"/>
            <a:ext cx="9144000" cy="203132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Duke klikuar butonin </a:t>
            </a:r>
            <a:r>
              <a:rPr kumimoji="0" lang="sq-AL" b="1" i="0" u="none" strike="noStrike" cap="none" normalizeH="0" baseline="0" dirty="0" smtClean="0">
                <a:ln>
                  <a:noFill/>
                </a:ln>
                <a:solidFill>
                  <a:srgbClr val="333333"/>
                </a:solidFill>
                <a:effectLst/>
                <a:ea typeface="Times New Roman" pitchFamily="18" charset="0"/>
                <a:cs typeface="Arial" pitchFamily="34" charset="0"/>
              </a:rPr>
              <a:t>Quota Entries</a:t>
            </a:r>
            <a:r>
              <a:rPr kumimoji="0" lang="sq-AL" b="0" i="0" u="none" strike="noStrike" cap="none" normalizeH="0" baseline="0" dirty="0" smtClean="0">
                <a:ln>
                  <a:noFill/>
                </a:ln>
                <a:solidFill>
                  <a:srgbClr val="333333"/>
                </a:solidFill>
                <a:effectLst/>
                <a:ea typeface="Times New Roman" pitchFamily="18" charset="0"/>
                <a:cs typeface="Arial" pitchFamily="34" charset="0"/>
              </a:rPr>
              <a:t> aktivizojme dritaren log quota per particionin apo diskun e selektuar  Duke klikuar në një shfrytezues të veçantë, për shembull, një </a:t>
            </a:r>
            <a:r>
              <a:rPr kumimoji="0" lang="sq-AL" b="1" i="0" u="none" strike="noStrike" cap="none" normalizeH="0" baseline="0" dirty="0" smtClean="0">
                <a:ln>
                  <a:noFill/>
                </a:ln>
                <a:solidFill>
                  <a:srgbClr val="333333"/>
                </a:solidFill>
                <a:effectLst/>
                <a:ea typeface="Times New Roman" pitchFamily="18" charset="0"/>
                <a:cs typeface="Arial" pitchFamily="34" charset="0"/>
              </a:rPr>
              <a:t>Test user</a:t>
            </a:r>
            <a:r>
              <a:rPr kumimoji="0" lang="sq-AL" b="0" i="0" u="none" strike="noStrike" cap="none" normalizeH="0" baseline="0" dirty="0" smtClean="0">
                <a:ln>
                  <a:noFill/>
                </a:ln>
                <a:solidFill>
                  <a:srgbClr val="333333"/>
                </a:solidFill>
                <a:effectLst/>
                <a:ea typeface="Times New Roman" pitchFamily="18" charset="0"/>
                <a:cs typeface="Arial" pitchFamily="34" charset="0"/>
              </a:rPr>
              <a:t>, pastaj ne veglen </a:t>
            </a:r>
            <a:r>
              <a:rPr kumimoji="0" lang="sq-AL" b="1" i="0" u="none" strike="noStrike" cap="none" normalizeH="0" baseline="0" dirty="0" smtClean="0">
                <a:ln>
                  <a:noFill/>
                </a:ln>
                <a:solidFill>
                  <a:srgbClr val="333333"/>
                </a:solidFill>
                <a:effectLst/>
                <a:ea typeface="Times New Roman" pitchFamily="18" charset="0"/>
                <a:cs typeface="Arial" pitchFamily="34" charset="0"/>
              </a:rPr>
              <a:t>Quota</a:t>
            </a:r>
            <a:r>
              <a:rPr kumimoji="0" lang="sq-AL" b="0" i="0" u="none" strike="noStrike" cap="none" normalizeH="0" baseline="0" dirty="0" smtClean="0">
                <a:ln>
                  <a:noFill/>
                </a:ln>
                <a:solidFill>
                  <a:srgbClr val="333333"/>
                </a:solidFill>
                <a:effectLst/>
                <a:ea typeface="Times New Roman" pitchFamily="18" charset="0"/>
                <a:cs typeface="Arial" pitchFamily="34" charset="0"/>
              </a:rPr>
              <a:t> në shiritin e veglave dhe opsioni </a:t>
            </a:r>
            <a:r>
              <a:rPr kumimoji="0" lang="sq-AL" b="1" i="0" u="none" strike="noStrike" cap="none" normalizeH="0" baseline="0" dirty="0" smtClean="0">
                <a:ln>
                  <a:noFill/>
                </a:ln>
                <a:solidFill>
                  <a:srgbClr val="333333"/>
                </a:solidFill>
                <a:effectLst/>
                <a:ea typeface="Times New Roman" pitchFamily="18" charset="0"/>
                <a:cs typeface="Arial" pitchFamily="34" charset="0"/>
              </a:rPr>
              <a:t>Properties</a:t>
            </a:r>
            <a:r>
              <a:rPr kumimoji="0" lang="sq-AL" b="0" i="0" u="none" strike="noStrike" cap="none" normalizeH="0" baseline="0" dirty="0" smtClean="0">
                <a:ln>
                  <a:noFill/>
                </a:ln>
                <a:solidFill>
                  <a:srgbClr val="333333"/>
                </a:solidFill>
                <a:effectLst/>
                <a:ea typeface="Times New Roman" pitchFamily="18" charset="0"/>
                <a:cs typeface="Arial" pitchFamily="34" charset="0"/>
              </a:rPr>
              <a:t>, ne mund të  konfigurojme opsionet shtesë per kuota për çdo </a:t>
            </a:r>
            <a:r>
              <a:rPr kumimoji="0" lang="en-US" b="0" i="0" u="none" strike="noStrike" cap="none" normalizeH="0" baseline="0" dirty="0" smtClean="0">
                <a:ln>
                  <a:noFill/>
                </a:ln>
                <a:solidFill>
                  <a:srgbClr val="333333"/>
                </a:solidFill>
                <a:effectLst/>
                <a:ea typeface="Times New Roman" pitchFamily="18" charset="0"/>
                <a:cs typeface="Arial" pitchFamily="34" charset="0"/>
              </a:rPr>
              <a:t> p</a:t>
            </a:r>
            <a:r>
              <a:rPr kumimoji="0" lang="sq-AL" b="0" i="0" u="none" strike="noStrike" cap="none" normalizeH="0" baseline="0" dirty="0" smtClean="0">
                <a:ln>
                  <a:noFill/>
                </a:ln>
                <a:solidFill>
                  <a:srgbClr val="333333"/>
                </a:solidFill>
                <a:effectLst/>
                <a:ea typeface="Times New Roman" pitchFamily="18" charset="0"/>
                <a:cs typeface="Arial" pitchFamily="34" charset="0"/>
              </a:rPr>
              <a:t>ërdorues individualisht (Fig 5). Zgjedhim opsionin </a:t>
            </a:r>
            <a:r>
              <a:rPr kumimoji="0" lang="sq-AL" b="1" i="0" u="none" strike="noStrike" cap="none" normalizeH="0" baseline="0" dirty="0" smtClean="0">
                <a:ln>
                  <a:noFill/>
                </a:ln>
                <a:solidFill>
                  <a:srgbClr val="333333"/>
                </a:solidFill>
                <a:effectLst/>
                <a:ea typeface="Times New Roman" pitchFamily="18" charset="0"/>
                <a:cs typeface="Arial" pitchFamily="34" charset="0"/>
              </a:rPr>
              <a:t>Limit</a:t>
            </a:r>
            <a:r>
              <a:rPr kumimoji="0" lang="sq-AL" b="0" i="0" u="none" strike="noStrike" cap="none" normalizeH="0" baseline="0" dirty="0" smtClean="0">
                <a:ln>
                  <a:noFill/>
                </a:ln>
                <a:solidFill>
                  <a:srgbClr val="333333"/>
                </a:solidFill>
                <a:effectLst/>
                <a:ea typeface="Times New Roman" pitchFamily="18" charset="0"/>
                <a:cs typeface="Arial" pitchFamily="34" charset="0"/>
              </a:rPr>
              <a:t> </a:t>
            </a:r>
            <a:r>
              <a:rPr kumimoji="0" lang="sq-AL" b="1" i="0" u="none" strike="noStrike" cap="none" normalizeH="0" baseline="0" dirty="0" smtClean="0">
                <a:ln>
                  <a:noFill/>
                </a:ln>
                <a:solidFill>
                  <a:srgbClr val="333333"/>
                </a:solidFill>
                <a:effectLst/>
                <a:ea typeface="Times New Roman" pitchFamily="18" charset="0"/>
                <a:cs typeface="Arial" pitchFamily="34" charset="0"/>
              </a:rPr>
              <a:t>Disk Space</a:t>
            </a:r>
            <a:r>
              <a:rPr kumimoji="0" lang="sq-AL" b="0" i="0" u="none" strike="noStrike" cap="none" normalizeH="0" baseline="0" dirty="0" smtClean="0">
                <a:ln>
                  <a:noFill/>
                </a:ln>
                <a:solidFill>
                  <a:srgbClr val="333333"/>
                </a:solidFill>
                <a:effectLst/>
                <a:ea typeface="Times New Roman" pitchFamily="18" charset="0"/>
                <a:cs typeface="Arial" pitchFamily="34" charset="0"/>
              </a:rPr>
              <a:t> për të vendosur vlera te reja apo lejuar ato te vjetrat Duke klikuar në butonin OK bëhet  aktiv pershtatja e re.</a:t>
            </a: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rgbClr val="6B6059"/>
                </a:solidFill>
                <a:effectLst/>
                <a:ea typeface="Times New Roman" pitchFamily="18" charset="0"/>
                <a:cs typeface="Tahoma" pitchFamily="34" charset="0"/>
              </a:rPr>
              <a:t> </a:t>
            </a:r>
            <a:endParaRPr kumimoji="0" lang="en-US" b="0" i="0" u="none" strike="noStrike" cap="none" normalizeH="0" baseline="0" dirty="0" smtClean="0">
              <a:ln>
                <a:noFill/>
              </a:ln>
              <a:solidFill>
                <a:schemeClr val="tx1"/>
              </a:solidFill>
              <a:effectLst/>
              <a:cs typeface="Arial" pitchFamily="34" charset="0"/>
            </a:endParaRPr>
          </a:p>
        </p:txBody>
      </p:sp>
      <p:pic>
        <p:nvPicPr>
          <p:cNvPr id="4" name="Picture 3" descr="http://www.link-elearning.com/linkdl/coursefiles/466/WIN7_09_05.png"/>
          <p:cNvPicPr/>
          <p:nvPr/>
        </p:nvPicPr>
        <p:blipFill>
          <a:blip r:embed="rId2" cstate="print"/>
          <a:srcRect/>
          <a:stretch>
            <a:fillRect/>
          </a:stretch>
        </p:blipFill>
        <p:spPr bwMode="auto">
          <a:xfrm>
            <a:off x="1219200" y="1905000"/>
            <a:ext cx="6324600" cy="4800600"/>
          </a:xfrm>
          <a:prstGeom prst="rect">
            <a:avLst/>
          </a:prstGeom>
          <a:noFill/>
          <a:ln w="9525">
            <a:noFill/>
            <a:miter lim="800000"/>
            <a:headEnd/>
            <a:tailEnd/>
          </a:ln>
        </p:spPr>
      </p:pic>
      <p:sp>
        <p:nvSpPr>
          <p:cNvPr id="5" name="Rectangle 4"/>
          <p:cNvSpPr/>
          <p:nvPr/>
        </p:nvSpPr>
        <p:spPr>
          <a:xfrm>
            <a:off x="228600" y="6248400"/>
            <a:ext cx="750526" cy="369332"/>
          </a:xfrm>
          <a:prstGeom prst="rect">
            <a:avLst/>
          </a:prstGeom>
        </p:spPr>
        <p:txBody>
          <a:bodyPr wrap="none">
            <a:spAutoFit/>
          </a:bodyPr>
          <a:lstStyle/>
          <a:p>
            <a:r>
              <a:rPr lang="sq-AL" dirty="0" smtClean="0">
                <a:solidFill>
                  <a:srgbClr val="333333"/>
                </a:solidFill>
                <a:ea typeface="Times New Roman" pitchFamily="18" charset="0"/>
                <a:cs typeface="Arial" pitchFamily="34" charset="0"/>
              </a:rPr>
              <a:t>Fig 5).</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7345" name="Rectangle 1"/>
          <p:cNvSpPr>
            <a:spLocks noChangeArrowheads="1"/>
          </p:cNvSpPr>
          <p:nvPr/>
        </p:nvSpPr>
        <p:spPr bwMode="auto">
          <a:xfrm flipH="1">
            <a:off x="152400" y="103287"/>
            <a:ext cx="8839200" cy="5078313"/>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Nëse bejme </a:t>
            </a:r>
            <a:r>
              <a:rPr kumimoji="0" lang="sq-AL" b="1" i="0" u="none" strike="noStrike" cap="none" normalizeH="0" baseline="0" dirty="0" smtClean="0">
                <a:ln>
                  <a:noFill/>
                </a:ln>
                <a:solidFill>
                  <a:srgbClr val="333333"/>
                </a:solidFill>
                <a:effectLst/>
                <a:ea typeface="Times New Roman" pitchFamily="18" charset="0"/>
                <a:cs typeface="Arial" pitchFamily="34" charset="0"/>
              </a:rPr>
              <a:t>Refresh Windows Explorer</a:t>
            </a:r>
            <a:r>
              <a:rPr kumimoji="0" lang="sq-AL" b="0" i="0" u="none" strike="noStrike" cap="none" normalizeH="0" baseline="0" dirty="0" smtClean="0">
                <a:ln>
                  <a:noFill/>
                </a:ln>
                <a:solidFill>
                  <a:srgbClr val="333333"/>
                </a:solidFill>
                <a:effectLst/>
                <a:ea typeface="Times New Roman" pitchFamily="18" charset="0"/>
                <a:cs typeface="Arial" pitchFamily="34" charset="0"/>
              </a:rPr>
              <a:t>,  shohim se madhësia e hard disk eshte zvogluar limitin ekonfiguruar respektivishte ne 4 GB hapësirë​​. Në hapin e ardhshëm do të krijojmë disa fajlla për të testuar kuotën konfiguruar. Fajllat  do të i krijojmë  duk e përdorur  komandën </a:t>
            </a:r>
            <a:r>
              <a:rPr kumimoji="0" lang="sq-AL" b="1" i="0" u="none" strike="noStrike" cap="none" normalizeH="0" baseline="0" dirty="0" smtClean="0">
                <a:ln>
                  <a:noFill/>
                </a:ln>
                <a:solidFill>
                  <a:srgbClr val="333333"/>
                </a:solidFill>
                <a:effectLst/>
                <a:ea typeface="Times New Roman" pitchFamily="18" charset="0"/>
                <a:cs typeface="Arial" pitchFamily="34" charset="0"/>
              </a:rPr>
              <a:t>Fsutil</a:t>
            </a:r>
            <a:r>
              <a:rPr kumimoji="0" lang="sq-AL" b="0" i="0" u="none" strike="noStrike" cap="none" normalizeH="0" baseline="0" dirty="0" smtClean="0">
                <a:ln>
                  <a:noFill/>
                </a:ln>
                <a:solidFill>
                  <a:srgbClr val="333333"/>
                </a:solidFill>
                <a:effectLst/>
                <a:ea typeface="Times New Roman" pitchFamily="18" charset="0"/>
                <a:cs typeface="Arial" pitchFamily="34" charset="0"/>
              </a:rPr>
              <a:t> në komand prompt. Kete duhet te bejme si administrator  sepse sistemi nuk lejon drejtimin e programit </a:t>
            </a:r>
            <a:r>
              <a:rPr kumimoji="0" lang="sq-AL" b="1" i="0" u="none" strike="noStrike" cap="none" normalizeH="0" baseline="0" dirty="0" smtClean="0">
                <a:ln>
                  <a:noFill/>
                </a:ln>
                <a:solidFill>
                  <a:srgbClr val="333333"/>
                </a:solidFill>
                <a:effectLst/>
                <a:ea typeface="Times New Roman" pitchFamily="18" charset="0"/>
                <a:cs typeface="Arial" pitchFamily="34" charset="0"/>
              </a:rPr>
              <a:t>Fsutil</a:t>
            </a:r>
            <a:r>
              <a:rPr kumimoji="0" lang="sq-AL" b="0" i="0" u="none" strike="noStrike" cap="none" normalizeH="0" baseline="0" dirty="0" smtClean="0">
                <a:ln>
                  <a:noFill/>
                </a:ln>
                <a:solidFill>
                  <a:srgbClr val="333333"/>
                </a:solidFill>
                <a:effectLst/>
                <a:ea typeface="Times New Roman" pitchFamily="18" charset="0"/>
                <a:cs typeface="Arial" pitchFamily="34" charset="0"/>
              </a:rPr>
              <a:t> me autorizime të përdoruesit standard.</a:t>
            </a:r>
            <a:br>
              <a:rPr kumimoji="0" lang="sq-AL" b="0" i="0" u="none" strike="noStrike" cap="none" normalizeH="0" baseline="0" dirty="0" smtClean="0">
                <a:ln>
                  <a:noFill/>
                </a:ln>
                <a:solidFill>
                  <a:srgbClr val="333333"/>
                </a:solidFill>
                <a:effectLst/>
                <a:ea typeface="Times New Roman" pitchFamily="18" charset="0"/>
                <a:cs typeface="Arial" pitchFamily="34" charset="0"/>
              </a:rPr>
            </a:br>
            <a:r>
              <a:rPr kumimoji="0" lang="sq-AL" b="0" i="0" u="none" strike="noStrike" cap="none" normalizeH="0" baseline="0" dirty="0" smtClean="0">
                <a:ln>
                  <a:noFill/>
                </a:ln>
                <a:solidFill>
                  <a:srgbClr val="333333"/>
                </a:solidFill>
                <a:effectLst/>
                <a:ea typeface="Times New Roman" pitchFamily="18" charset="0"/>
                <a:cs typeface="Arial" pitchFamily="34" charset="0"/>
              </a:rPr>
              <a:t>Pas nisjen Command Prompt shkruajme  sintaksën per krijimin e fajllit te një madhësie të caktuarprej 1.8 GB në particionin C. Shenojme komanden:</a:t>
            </a:r>
            <a:endParaRPr kumimoji="0" lang="en-US" b="0" i="0" u="none" strike="noStrike" cap="none" normalizeH="0" baseline="0" dirty="0" smtClean="0">
              <a:ln>
                <a:noFill/>
              </a:ln>
              <a:solidFill>
                <a:srgbClr val="333333"/>
              </a:solidFill>
              <a:effectLs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1" u="none" strike="noStrike" cap="none" normalizeH="0" baseline="0" dirty="0" err="1" smtClean="0">
                <a:ln>
                  <a:noFill/>
                </a:ln>
                <a:solidFill>
                  <a:srgbClr val="6B6059"/>
                </a:solidFill>
                <a:effectLst/>
                <a:ea typeface="Times New Roman" pitchFamily="18" charset="0"/>
                <a:cs typeface="Arial" pitchFamily="34" charset="0"/>
              </a:rPr>
              <a:t>fsutil</a:t>
            </a:r>
            <a:r>
              <a:rPr kumimoji="0" lang="en-US" b="1" i="1" u="none" strike="noStrike" cap="none" normalizeH="0" baseline="0" dirty="0" smtClean="0">
                <a:ln>
                  <a:noFill/>
                </a:ln>
                <a:solidFill>
                  <a:srgbClr val="6B6059"/>
                </a:solidFill>
                <a:effectLst/>
                <a:ea typeface="Times New Roman" pitchFamily="18" charset="0"/>
                <a:cs typeface="Arial" pitchFamily="34" charset="0"/>
              </a:rPr>
              <a:t> file </a:t>
            </a:r>
            <a:r>
              <a:rPr kumimoji="0" lang="en-US" b="1" i="1" u="none" strike="noStrike" cap="none" normalizeH="0" baseline="0" dirty="0" err="1" smtClean="0">
                <a:ln>
                  <a:noFill/>
                </a:ln>
                <a:solidFill>
                  <a:srgbClr val="6B6059"/>
                </a:solidFill>
                <a:effectLst/>
                <a:ea typeface="Times New Roman" pitchFamily="18" charset="0"/>
                <a:cs typeface="Arial" pitchFamily="34" charset="0"/>
              </a:rPr>
              <a:t>createnew</a:t>
            </a:r>
            <a:r>
              <a:rPr kumimoji="0" lang="en-US" b="1" i="1" u="none" strike="noStrike" cap="none" normalizeH="0" baseline="0" dirty="0" smtClean="0">
                <a:ln>
                  <a:noFill/>
                </a:ln>
                <a:solidFill>
                  <a:srgbClr val="6B6059"/>
                </a:solidFill>
                <a:effectLst/>
                <a:ea typeface="Times New Roman" pitchFamily="18" charset="0"/>
                <a:cs typeface="Arial" pitchFamily="34" charset="0"/>
              </a:rPr>
              <a:t> C:\testfile.txt 2000000000</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Shtypur butonin </a:t>
            </a:r>
            <a:r>
              <a:rPr kumimoji="0" lang="sq-AL" b="1" i="0" u="none" strike="noStrike" cap="none" normalizeH="0" baseline="0" dirty="0" smtClean="0">
                <a:ln>
                  <a:noFill/>
                </a:ln>
                <a:solidFill>
                  <a:srgbClr val="333333"/>
                </a:solidFill>
                <a:effectLst/>
                <a:ea typeface="Times New Roman" pitchFamily="18" charset="0"/>
                <a:cs typeface="Arial" pitchFamily="34" charset="0"/>
              </a:rPr>
              <a:t>enter </a:t>
            </a:r>
            <a:r>
              <a:rPr kumimoji="0" lang="sq-AL" b="0" i="0" u="none" strike="noStrike" cap="none" normalizeH="0" baseline="0" dirty="0" smtClean="0">
                <a:ln>
                  <a:noFill/>
                </a:ln>
                <a:solidFill>
                  <a:srgbClr val="333333"/>
                </a:solidFill>
                <a:effectLst/>
                <a:ea typeface="Times New Roman" pitchFamily="18" charset="0"/>
                <a:cs typeface="Arial" pitchFamily="34" charset="0"/>
              </a:rPr>
              <a:t>sistemi  do krijoj automatikisht fajllin e dhënë në particion C. Pastaj skedarin e krijuar e kopjojme ne particionin qe eshte krijuar me. Ne tani shohim që dosja ka  zënë pothuajse gjysmën e hapësirës se lejueshme, por në mënyrë që të krijojme paralajmërimet për shfrytëzimin e hapësirës, ​​ne duhet te krijojme edhe një (fajll) skedar. Ne krijojmë atë në menyre te njejte si me pare , përveç se atij duhet të i ndryshojë emrin dhe madhësinë. Ne do të krijojmë një skedar me emrin  </a:t>
            </a:r>
            <a:r>
              <a:rPr kumimoji="0" lang="sq-AL" b="1" i="0" u="none" strike="noStrike" cap="none" normalizeH="0" baseline="0" dirty="0" smtClean="0">
                <a:ln>
                  <a:noFill/>
                </a:ln>
                <a:solidFill>
                  <a:srgbClr val="333333"/>
                </a:solidFill>
                <a:effectLst/>
                <a:ea typeface="Times New Roman" pitchFamily="18" charset="0"/>
                <a:cs typeface="Arial" pitchFamily="34" charset="0"/>
              </a:rPr>
              <a:t>testfile2.txt</a:t>
            </a:r>
            <a:r>
              <a:rPr kumimoji="0" lang="sq-AL" b="0" i="0" u="none" strike="noStrike" cap="none" normalizeH="0" baseline="0" dirty="0" smtClean="0">
                <a:ln>
                  <a:noFill/>
                </a:ln>
                <a:solidFill>
                  <a:srgbClr val="333333"/>
                </a:solidFill>
                <a:effectLst/>
                <a:ea typeface="Times New Roman" pitchFamily="18" charset="0"/>
                <a:cs typeface="Arial" pitchFamily="34" charset="0"/>
              </a:rPr>
              <a:t>  prej 2GB madhësi. Pasi është krijuar ky fajll, ne do të kopjojme ne particionin me quoten e  konfiguruar.</a:t>
            </a:r>
            <a:endParaRPr kumimoji="0" lang="sq-AL" b="0" i="0" u="none" strike="noStrike" cap="none" normalizeH="0" baseline="0" dirty="0" smtClean="0">
              <a:ln>
                <a:noFill/>
              </a:ln>
              <a:solidFill>
                <a:schemeClr val="tx1"/>
              </a:solidFill>
              <a:effectLst/>
              <a:cs typeface="Arial"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 name="Picture 2" descr="http://www.link-elearning.com/linkdl/coursefiles/466/WIN7_09_06.png"/>
          <p:cNvPicPr/>
          <p:nvPr/>
        </p:nvPicPr>
        <p:blipFill>
          <a:blip r:embed="rId2" cstate="print"/>
          <a:srcRect/>
          <a:stretch>
            <a:fillRect/>
          </a:stretch>
        </p:blipFill>
        <p:spPr bwMode="auto">
          <a:xfrm>
            <a:off x="685800" y="533400"/>
            <a:ext cx="7543800" cy="4572000"/>
          </a:xfrm>
          <a:prstGeom prst="rect">
            <a:avLst/>
          </a:prstGeom>
          <a:noFill/>
          <a:ln w="9525">
            <a:noFill/>
            <a:miter lim="800000"/>
            <a:headEnd/>
            <a:tailEnd/>
          </a:ln>
        </p:spPr>
      </p:pic>
      <p:sp>
        <p:nvSpPr>
          <p:cNvPr id="4" name="Rectangle 3"/>
          <p:cNvSpPr/>
          <p:nvPr/>
        </p:nvSpPr>
        <p:spPr>
          <a:xfrm>
            <a:off x="3962400" y="5257800"/>
            <a:ext cx="622286" cy="369332"/>
          </a:xfrm>
          <a:prstGeom prst="rect">
            <a:avLst/>
          </a:prstGeom>
        </p:spPr>
        <p:txBody>
          <a:bodyPr wrap="none">
            <a:spAutoFit/>
          </a:bodyPr>
          <a:lstStyle/>
          <a:p>
            <a:r>
              <a:rPr lang="sq-AL" dirty="0" smtClean="0">
                <a:solidFill>
                  <a:srgbClr val="333333"/>
                </a:solidFill>
                <a:ea typeface="Times New Roman" pitchFamily="18" charset="0"/>
                <a:cs typeface="Arial" pitchFamily="34" charset="0"/>
              </a:rPr>
              <a:t>Fig </a:t>
            </a:r>
            <a:r>
              <a:rPr lang="en-US" dirty="0" smtClean="0">
                <a:solidFill>
                  <a:srgbClr val="333333"/>
                </a:solidFill>
                <a:ea typeface="Times New Roman" pitchFamily="18" charset="0"/>
                <a:cs typeface="Arial" pitchFamily="34" charset="0"/>
              </a:rPr>
              <a:t>6</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28600" y="114300"/>
            <a:ext cx="8610600" cy="1508105"/>
          </a:xfrm>
          <a:prstGeom prst="rect">
            <a:avLst/>
          </a:prstGeom>
          <a:solidFill>
            <a:srgbClr val="F5F5F5"/>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6B6059"/>
                </a:solidFill>
                <a:effectLst/>
                <a:ea typeface="Tahoma" pitchFamily="34" charset="0"/>
                <a:cs typeface="Tahoma" pitchFamily="34" charset="0"/>
              </a:rPr>
              <a:t> </a:t>
            </a:r>
            <a:r>
              <a:rPr kumimoji="0" lang="en-US" sz="2000" b="1" i="0" u="none" strike="noStrike" cap="none" normalizeH="0" baseline="0" dirty="0" err="1" smtClean="0">
                <a:ln>
                  <a:noFill/>
                </a:ln>
                <a:solidFill>
                  <a:srgbClr val="6B6059"/>
                </a:solidFill>
                <a:effectLst/>
                <a:ea typeface="Tahoma" pitchFamily="34" charset="0"/>
                <a:cs typeface="Tahoma" pitchFamily="34" charset="0"/>
              </a:rPr>
              <a:t>Superstruktura</a:t>
            </a:r>
            <a:r>
              <a:rPr kumimoji="0" lang="en-US" sz="2000" b="1" i="0" u="none" strike="noStrike" cap="none" normalizeH="0" baseline="0" dirty="0" smtClean="0">
                <a:ln>
                  <a:noFill/>
                </a:ln>
                <a:solidFill>
                  <a:srgbClr val="6B6059"/>
                </a:solidFill>
                <a:effectLst/>
                <a:ea typeface="Tahoma" pitchFamily="34" charset="0"/>
                <a:cs typeface="Tahoma" pitchFamily="34" charset="0"/>
              </a:rPr>
              <a:t> </a:t>
            </a:r>
            <a:r>
              <a:rPr kumimoji="0" lang="en-US" sz="2000" b="1" i="0" u="none" strike="noStrike" cap="none" normalizeH="0" baseline="0" dirty="0" err="1" smtClean="0">
                <a:ln>
                  <a:noFill/>
                </a:ln>
                <a:solidFill>
                  <a:srgbClr val="6B6059"/>
                </a:solidFill>
                <a:effectLst/>
                <a:ea typeface="Tahoma" pitchFamily="34" charset="0"/>
                <a:cs typeface="Tahoma" pitchFamily="34" charset="0"/>
              </a:rPr>
              <a:t>dhe</a:t>
            </a:r>
            <a:r>
              <a:rPr kumimoji="0" lang="en-US" sz="2000" b="1" i="0" u="none" strike="noStrike" cap="none" normalizeH="0" baseline="0" dirty="0" smtClean="0">
                <a:ln>
                  <a:noFill/>
                </a:ln>
                <a:solidFill>
                  <a:srgbClr val="6B6059"/>
                </a:solidFill>
                <a:effectLst/>
                <a:ea typeface="Tahoma" pitchFamily="34" charset="0"/>
                <a:cs typeface="Tahoma" pitchFamily="34" charset="0"/>
              </a:rPr>
              <a:t> </a:t>
            </a:r>
            <a:r>
              <a:rPr kumimoji="0" lang="en-US" sz="2000" b="1" i="0" u="none" strike="noStrike" cap="none" normalizeH="0" baseline="0" dirty="0" err="1" smtClean="0">
                <a:ln>
                  <a:noFill/>
                </a:ln>
                <a:solidFill>
                  <a:srgbClr val="6B6059"/>
                </a:solidFill>
                <a:effectLst/>
                <a:ea typeface="Tahoma" pitchFamily="34" charset="0"/>
                <a:cs typeface="Tahoma" pitchFamily="34" charset="0"/>
              </a:rPr>
              <a:t>migrimi</a:t>
            </a:r>
            <a:r>
              <a:rPr kumimoji="0" lang="en-US" sz="2000" b="1" i="0" u="none" strike="noStrike" cap="none" normalizeH="0" baseline="0" dirty="0" smtClean="0">
                <a:ln>
                  <a:noFill/>
                </a:ln>
                <a:solidFill>
                  <a:srgbClr val="6B6059"/>
                </a:solidFill>
                <a:effectLst/>
                <a:ea typeface="Tahoma" pitchFamily="34" charset="0"/>
                <a:cs typeface="Tahoma" pitchFamily="34" charset="0"/>
              </a:rPr>
              <a:t> ne Windows 7</a:t>
            </a:r>
            <a:endParaRPr kumimoji="0" lang="en-US" sz="2000" b="0" i="0" u="none" strike="noStrike" cap="none" normalizeH="0" baseline="0" dirty="0" smtClean="0">
              <a:ln>
                <a:noFill/>
              </a:ln>
              <a:solidFill>
                <a:schemeClr val="tx1"/>
              </a:solidFill>
              <a:effectLst/>
              <a:ea typeface="Tahoma" pitchFamily="34"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err="1" smtClean="0">
                <a:ln>
                  <a:noFill/>
                </a:ln>
                <a:solidFill>
                  <a:srgbClr val="333333"/>
                </a:solidFill>
                <a:effectLst/>
                <a:ea typeface="Tahoma" pitchFamily="34" charset="0"/>
                <a:cs typeface="Tahoma" pitchFamily="34" charset="0"/>
              </a:rPr>
              <a:t>Superstruktura</a:t>
            </a:r>
            <a:r>
              <a:rPr kumimoji="0" lang="en-US" b="0" i="0" u="none" strike="noStrike" cap="none" normalizeH="0" baseline="0" dirty="0" smtClean="0">
                <a:ln>
                  <a:noFill/>
                </a:ln>
                <a:solidFill>
                  <a:srgbClr val="333333"/>
                </a:solidFill>
                <a:effectLst/>
                <a:ea typeface="Tahoma" pitchFamily="34" charset="0"/>
                <a:cs typeface="Tahoma" pitchFamily="34" charset="0"/>
              </a:rPr>
              <a:t> e </a:t>
            </a:r>
            <a:r>
              <a:rPr kumimoji="0" lang="en-US" b="0" i="0" u="none" strike="noStrike" cap="none" normalizeH="0" baseline="0" dirty="0" err="1" smtClean="0">
                <a:ln>
                  <a:noFill/>
                </a:ln>
                <a:solidFill>
                  <a:srgbClr val="333333"/>
                </a:solidFill>
                <a:effectLst/>
                <a:ea typeface="Tahoma" pitchFamily="34" charset="0"/>
                <a:cs typeface="Tahoma" pitchFamily="34" charset="0"/>
              </a:rPr>
              <a:t>sistemit</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operativ</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dhe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migrimi</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i</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të</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dhënave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të</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përdoruesit</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shfrytezuesit</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janë</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opsione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që</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mundesojne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ruajtjen</a:t>
            </a:r>
            <a:r>
              <a:rPr kumimoji="0" lang="en-US" b="0" i="0" u="none" strike="noStrike" cap="none" normalizeH="0" baseline="0" dirty="0" smtClean="0">
                <a:ln>
                  <a:noFill/>
                </a:ln>
                <a:solidFill>
                  <a:srgbClr val="333333"/>
                </a:solidFill>
                <a:effectLst/>
                <a:ea typeface="Tahoma" pitchFamily="34" charset="0"/>
                <a:cs typeface="Tahoma" pitchFamily="34" charset="0"/>
              </a:rPr>
              <a:t> e </a:t>
            </a:r>
            <a:r>
              <a:rPr kumimoji="0" lang="en-US" b="0" i="0" u="none" strike="noStrike" cap="none" normalizeH="0" baseline="0" dirty="0" err="1" smtClean="0">
                <a:ln>
                  <a:noFill/>
                </a:ln>
                <a:solidFill>
                  <a:srgbClr val="333333"/>
                </a:solidFill>
                <a:effectLst/>
                <a:ea typeface="Tahoma" pitchFamily="34" charset="0"/>
                <a:cs typeface="Tahoma" pitchFamily="34" charset="0"/>
              </a:rPr>
              <a:t>pershtatjeve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qe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i</a:t>
            </a:r>
            <a:r>
              <a:rPr kumimoji="0" lang="en-US" b="0" i="0" u="none" strike="noStrike" cap="none" normalizeH="0" baseline="0" dirty="0" smtClean="0">
                <a:ln>
                  <a:noFill/>
                </a:ln>
                <a:solidFill>
                  <a:srgbClr val="333333"/>
                </a:solidFill>
                <a:effectLst/>
                <a:ea typeface="Tahoma" pitchFamily="34" charset="0"/>
                <a:cs typeface="Tahoma" pitchFamily="34" charset="0"/>
              </a:rPr>
              <a:t> ka </a:t>
            </a:r>
            <a:r>
              <a:rPr kumimoji="0" lang="en-US" b="0" i="0" u="none" strike="noStrike" cap="none" normalizeH="0" baseline="0" dirty="0" err="1" smtClean="0">
                <a:ln>
                  <a:noFill/>
                </a:ln>
                <a:solidFill>
                  <a:srgbClr val="333333"/>
                </a:solidFill>
                <a:effectLst/>
                <a:ea typeface="Tahoma" pitchFamily="34" charset="0"/>
                <a:cs typeface="Tahoma" pitchFamily="34" charset="0"/>
              </a:rPr>
              <a:t>bere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përdoruesi</a:t>
            </a:r>
            <a:r>
              <a:rPr lang="en-US" dirty="0" smtClean="0">
                <a:solidFill>
                  <a:srgbClr val="333333"/>
                </a:solidFill>
                <a:ea typeface="Tahoma" pitchFamily="34" charset="0"/>
                <a:cs typeface="Tahoma" pitchFamily="34" charset="0"/>
              </a:rPr>
              <a:t> </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të</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dhënave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dhe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zbatimin</a:t>
            </a:r>
            <a:r>
              <a:rPr kumimoji="0" lang="en-US" b="0" i="0" u="none" strike="noStrike" cap="none" normalizeH="0" baseline="0" dirty="0" smtClean="0">
                <a:ln>
                  <a:noFill/>
                </a:ln>
                <a:solidFill>
                  <a:srgbClr val="333333"/>
                </a:solidFill>
                <a:effectLst/>
                <a:ea typeface="Tahoma" pitchFamily="34" charset="0"/>
                <a:cs typeface="Tahoma" pitchFamily="34" charset="0"/>
              </a:rPr>
              <a:t> e </a:t>
            </a:r>
            <a:r>
              <a:rPr kumimoji="0" lang="en-US" b="0" i="0" u="none" strike="noStrike" cap="none" normalizeH="0" baseline="0" dirty="0" err="1" smtClean="0">
                <a:ln>
                  <a:noFill/>
                </a:ln>
                <a:solidFill>
                  <a:srgbClr val="333333"/>
                </a:solidFill>
                <a:effectLst/>
                <a:ea typeface="Tahoma" pitchFamily="34" charset="0"/>
                <a:cs typeface="Tahoma" pitchFamily="34" charset="0"/>
              </a:rPr>
              <a:t>te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njejtave</a:t>
            </a:r>
            <a:r>
              <a:rPr kumimoji="0" lang="en-US" b="0" i="0" u="none" strike="noStrike" cap="none" normalizeH="0" baseline="0" dirty="0" smtClean="0">
                <a:ln>
                  <a:noFill/>
                </a:ln>
                <a:solidFill>
                  <a:srgbClr val="333333"/>
                </a:solidFill>
                <a:effectLst/>
                <a:ea typeface="Tahoma" pitchFamily="34" charset="0"/>
                <a:cs typeface="Tahoma" pitchFamily="34" charset="0"/>
              </a:rPr>
              <a:t> ne </a:t>
            </a:r>
            <a:r>
              <a:rPr kumimoji="0" lang="en-US" b="0" i="0" u="none" strike="noStrike" cap="none" normalizeH="0" baseline="0" dirty="0" err="1" smtClean="0">
                <a:ln>
                  <a:noFill/>
                </a:ln>
                <a:solidFill>
                  <a:srgbClr val="333333"/>
                </a:solidFill>
                <a:effectLst/>
                <a:ea typeface="Tahoma" pitchFamily="34" charset="0"/>
                <a:cs typeface="Tahoma" pitchFamily="34" charset="0"/>
              </a:rPr>
              <a:t>sistemin</a:t>
            </a:r>
            <a:r>
              <a:rPr kumimoji="0" lang="en-US" b="0" i="0" u="none" strike="noStrike" cap="none" normalizeH="0" baseline="0" dirty="0" smtClean="0">
                <a:ln>
                  <a:noFill/>
                </a:ln>
                <a:solidFill>
                  <a:srgbClr val="333333"/>
                </a:solidFill>
                <a:effectLst/>
                <a:ea typeface="Tahoma" pitchFamily="34" charset="0"/>
                <a:cs typeface="Tahoma" pitchFamily="34" charset="0"/>
              </a:rPr>
              <a:t> e </a:t>
            </a:r>
            <a:r>
              <a:rPr kumimoji="0" lang="en-US" b="0" i="0" u="none" strike="noStrike" cap="none" normalizeH="0" baseline="0" dirty="0" err="1" smtClean="0">
                <a:ln>
                  <a:noFill/>
                </a:ln>
                <a:solidFill>
                  <a:srgbClr val="333333"/>
                </a:solidFill>
                <a:effectLst/>
                <a:ea typeface="Tahoma" pitchFamily="34" charset="0"/>
                <a:cs typeface="Tahoma" pitchFamily="34" charset="0"/>
              </a:rPr>
              <a:t>ri</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operativ</a:t>
            </a:r>
            <a:r>
              <a:rPr kumimoji="0" lang="en-US" b="0" i="0" u="none" strike="noStrike" cap="none" normalizeH="0" baseline="0" dirty="0" smtClean="0">
                <a:ln>
                  <a:noFill/>
                </a:ln>
                <a:solidFill>
                  <a:srgbClr val="333333"/>
                </a:solidFill>
                <a:effectLst/>
                <a:ea typeface="Tahoma" pitchFamily="34" charset="0"/>
                <a:cs typeface="Tahoma" pitchFamily="34" charset="0"/>
              </a:rPr>
              <a:t>, me </a:t>
            </a:r>
            <a:r>
              <a:rPr kumimoji="0" lang="en-US" b="0" i="0" u="none" strike="noStrike" cap="none" normalizeH="0" baseline="0" dirty="0" err="1" smtClean="0">
                <a:ln>
                  <a:noFill/>
                </a:ln>
                <a:solidFill>
                  <a:srgbClr val="333333"/>
                </a:solidFill>
                <a:effectLst/>
                <a:ea typeface="Tahoma" pitchFamily="34" charset="0"/>
                <a:cs typeface="Tahoma" pitchFamily="34" charset="0"/>
              </a:rPr>
              <a:t>qka</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arrihet</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qe</a:t>
            </a:r>
            <a:r>
              <a:rPr kumimoji="0" lang="en-US" b="0" i="0" u="none" strike="noStrike" cap="none" normalizeH="0" baseline="0" dirty="0" smtClean="0">
                <a:ln>
                  <a:noFill/>
                </a:ln>
                <a:solidFill>
                  <a:srgbClr val="333333"/>
                </a:solidFill>
                <a:effectLst/>
                <a:ea typeface="Tahoma" pitchFamily="34" charset="0"/>
                <a:cs typeface="Tahoma" pitchFamily="34" charset="0"/>
              </a:rPr>
              <a:t> per </a:t>
            </a:r>
            <a:r>
              <a:rPr kumimoji="0" lang="en-US" b="0" i="0" u="none" strike="noStrike" cap="none" normalizeH="0" baseline="0" dirty="0" err="1" smtClean="0">
                <a:ln>
                  <a:noFill/>
                </a:ln>
                <a:solidFill>
                  <a:srgbClr val="333333"/>
                </a:solidFill>
                <a:effectLst/>
                <a:ea typeface="Tahoma" pitchFamily="34" charset="0"/>
                <a:cs typeface="Tahoma" pitchFamily="34" charset="0"/>
              </a:rPr>
              <a:t>nje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kohe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te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shkurter</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te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vendosim</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regjimin</a:t>
            </a:r>
            <a:r>
              <a:rPr kumimoji="0" lang="en-US" b="0" i="0" u="none" strike="noStrike" cap="none" normalizeH="0" baseline="0" dirty="0" smtClean="0">
                <a:ln>
                  <a:noFill/>
                </a:ln>
                <a:solidFill>
                  <a:srgbClr val="333333"/>
                </a:solidFill>
                <a:effectLst/>
                <a:ea typeface="Tahoma" pitchFamily="34" charset="0"/>
                <a:cs typeface="Tahoma" pitchFamily="34" charset="0"/>
              </a:rPr>
              <a:t> e </a:t>
            </a:r>
            <a:r>
              <a:rPr kumimoji="0" lang="en-US" b="0" i="0" u="none" strike="noStrike" cap="none" normalizeH="0" baseline="0" dirty="0" err="1" smtClean="0">
                <a:ln>
                  <a:noFill/>
                </a:ln>
                <a:solidFill>
                  <a:srgbClr val="333333"/>
                </a:solidFill>
                <a:effectLst/>
                <a:ea typeface="Tahoma" pitchFamily="34" charset="0"/>
                <a:cs typeface="Tahoma" pitchFamily="34" charset="0"/>
              </a:rPr>
              <a:t>punes</a:t>
            </a:r>
            <a:r>
              <a:rPr kumimoji="0" lang="en-US" b="0" i="0" u="none" strike="noStrike" cap="none" normalizeH="0" baseline="0" dirty="0" smtClean="0">
                <a:ln>
                  <a:noFill/>
                </a:ln>
                <a:solidFill>
                  <a:srgbClr val="333333"/>
                </a:solidFill>
                <a:effectLst/>
                <a:ea typeface="Tahoma" pitchFamily="34" charset="0"/>
                <a:cs typeface="Tahoma" pitchFamily="34" charset="0"/>
              </a:rPr>
              <a:t> ne </a:t>
            </a:r>
            <a:r>
              <a:rPr kumimoji="0" lang="en-US" b="0" i="0" u="none" strike="noStrike" cap="none" normalizeH="0" baseline="0" dirty="0" err="1" smtClean="0">
                <a:ln>
                  <a:noFill/>
                </a:ln>
                <a:solidFill>
                  <a:srgbClr val="333333"/>
                </a:solidFill>
                <a:effectLst/>
                <a:ea typeface="Tahoma" pitchFamily="34" charset="0"/>
                <a:cs typeface="Tahoma" pitchFamily="34" charset="0"/>
              </a:rPr>
              <a:t>sistemine</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ri</a:t>
            </a:r>
            <a:r>
              <a:rPr kumimoji="0" lang="en-US" b="0" i="0" u="none" strike="noStrike" cap="none" normalizeH="0" baseline="0" dirty="0" smtClean="0">
                <a:ln>
                  <a:noFill/>
                </a:ln>
                <a:solidFill>
                  <a:srgbClr val="333333"/>
                </a:solidFill>
                <a:effectLst/>
                <a:ea typeface="Tahoma" pitchFamily="34" charset="0"/>
                <a:cs typeface="Tahoma" pitchFamily="34" charset="0"/>
              </a:rPr>
              <a:t> </a:t>
            </a:r>
            <a:r>
              <a:rPr kumimoji="0" lang="en-US" b="0" i="0" u="none" strike="noStrike" cap="none" normalizeH="0" baseline="0" dirty="0" err="1" smtClean="0">
                <a:ln>
                  <a:noFill/>
                </a:ln>
                <a:solidFill>
                  <a:srgbClr val="333333"/>
                </a:solidFill>
                <a:effectLst/>
                <a:ea typeface="Tahoma" pitchFamily="34" charset="0"/>
                <a:cs typeface="Tahoma" pitchFamily="34" charset="0"/>
              </a:rPr>
              <a:t>operativ</a:t>
            </a:r>
            <a:r>
              <a:rPr kumimoji="0" lang="en-US" b="0" i="0" u="none" strike="noStrike" cap="none" normalizeH="0" baseline="0" dirty="0" smtClean="0">
                <a:ln>
                  <a:noFill/>
                </a:ln>
                <a:solidFill>
                  <a:srgbClr val="333333"/>
                </a:solidFill>
                <a:effectLst/>
                <a:ea typeface="Tahoma" pitchFamily="34" charset="0"/>
                <a:cs typeface="Tahoma" pitchFamily="34" charset="0"/>
              </a:rPr>
              <a:t>.</a:t>
            </a:r>
            <a:endParaRPr kumimoji="0" lang="en-US" b="0" i="0" u="none" strike="noStrike" cap="none" normalizeH="0" baseline="0" dirty="0" smtClean="0">
              <a:ln>
                <a:noFill/>
              </a:ln>
              <a:solidFill>
                <a:schemeClr val="tx1"/>
              </a:solidFill>
              <a:effectLst/>
              <a:ea typeface="Tahoma" pitchFamily="34" charset="0"/>
              <a:cs typeface="Tahoma" pitchFamily="34" charset="0"/>
            </a:endParaRPr>
          </a:p>
        </p:txBody>
      </p:sp>
      <p:sp>
        <p:nvSpPr>
          <p:cNvPr id="6" name="Rectangle 5"/>
          <p:cNvSpPr/>
          <p:nvPr/>
        </p:nvSpPr>
        <p:spPr>
          <a:xfrm>
            <a:off x="0" y="5304472"/>
            <a:ext cx="9144000" cy="1477328"/>
          </a:xfrm>
          <a:prstGeom prst="rect">
            <a:avLst/>
          </a:prstGeom>
        </p:spPr>
        <p:txBody>
          <a:bodyPr wrap="square">
            <a:spAutoFit/>
          </a:bodyPr>
          <a:lstStyle/>
          <a:p>
            <a:r>
              <a:rPr lang="en-US" dirty="0" err="1"/>
              <a:t>Për</a:t>
            </a:r>
            <a:r>
              <a:rPr lang="en-US" dirty="0"/>
              <a:t> </a:t>
            </a:r>
            <a:r>
              <a:rPr lang="en-US" dirty="0" err="1"/>
              <a:t>të</a:t>
            </a:r>
            <a:r>
              <a:rPr lang="en-US" dirty="0"/>
              <a:t> </a:t>
            </a:r>
            <a:r>
              <a:rPr lang="en-US" dirty="0" err="1"/>
              <a:t>filluar</a:t>
            </a:r>
            <a:r>
              <a:rPr lang="en-US" dirty="0"/>
              <a:t> </a:t>
            </a:r>
            <a:r>
              <a:rPr lang="en-US" dirty="0" err="1"/>
              <a:t>procesin</a:t>
            </a:r>
            <a:r>
              <a:rPr lang="en-US" dirty="0"/>
              <a:t> e </a:t>
            </a:r>
            <a:r>
              <a:rPr lang="en-US" dirty="0" err="1"/>
              <a:t>migrimit</a:t>
            </a:r>
            <a:r>
              <a:rPr lang="en-US" dirty="0"/>
              <a:t> </a:t>
            </a:r>
            <a:r>
              <a:rPr lang="en-US" dirty="0" err="1"/>
              <a:t>të</a:t>
            </a:r>
            <a:r>
              <a:rPr lang="en-US" dirty="0"/>
              <a:t> </a:t>
            </a:r>
            <a:r>
              <a:rPr lang="en-US" dirty="0" err="1"/>
              <a:t>dhënave</a:t>
            </a:r>
            <a:r>
              <a:rPr lang="en-US" dirty="0"/>
              <a:t>, </a:t>
            </a:r>
            <a:r>
              <a:rPr lang="en-US" dirty="0" err="1"/>
              <a:t>është</a:t>
            </a:r>
            <a:r>
              <a:rPr lang="en-US" dirty="0"/>
              <a:t> e </a:t>
            </a:r>
            <a:r>
              <a:rPr lang="en-US" dirty="0" err="1"/>
              <a:t>nevojshme</a:t>
            </a:r>
            <a:r>
              <a:rPr lang="en-US" dirty="0"/>
              <a:t> </a:t>
            </a:r>
            <a:r>
              <a:rPr lang="en-US" dirty="0" err="1" smtClean="0"/>
              <a:t>të</a:t>
            </a:r>
            <a:r>
              <a:rPr lang="en-US" dirty="0" smtClean="0"/>
              <a:t> </a:t>
            </a:r>
            <a:r>
              <a:rPr lang="en-US" dirty="0" err="1" smtClean="0"/>
              <a:t>përdoruret</a:t>
            </a:r>
            <a:r>
              <a:rPr lang="en-US" dirty="0" smtClean="0"/>
              <a:t> </a:t>
            </a:r>
            <a:r>
              <a:rPr lang="en-US" dirty="0" err="1" smtClean="0"/>
              <a:t>aplikacioni</a:t>
            </a:r>
            <a:r>
              <a:rPr lang="en-US" dirty="0" smtClean="0"/>
              <a:t> </a:t>
            </a:r>
            <a:r>
              <a:rPr lang="en-US" b="1" dirty="0"/>
              <a:t>Windows Easy transfer</a:t>
            </a:r>
            <a:r>
              <a:rPr lang="en-US" dirty="0"/>
              <a:t> (</a:t>
            </a:r>
            <a:r>
              <a:rPr lang="en-US" dirty="0" err="1"/>
              <a:t>për</a:t>
            </a:r>
            <a:r>
              <a:rPr lang="en-US" dirty="0"/>
              <a:t> Windows 7 </a:t>
            </a:r>
            <a:r>
              <a:rPr lang="en-US" dirty="0" err="1"/>
              <a:t>dhe</a:t>
            </a:r>
            <a:r>
              <a:rPr lang="en-US" dirty="0"/>
              <a:t> Windows Vista system </a:t>
            </a:r>
            <a:r>
              <a:rPr lang="en-US" dirty="0" err="1"/>
              <a:t>operativ</a:t>
            </a:r>
            <a:r>
              <a:rPr lang="en-US" dirty="0"/>
              <a:t>) </a:t>
            </a:r>
            <a:r>
              <a:rPr lang="en-US" dirty="0" err="1"/>
              <a:t>ose</a:t>
            </a:r>
            <a:r>
              <a:rPr lang="en-US" dirty="0"/>
              <a:t> </a:t>
            </a:r>
            <a:r>
              <a:rPr lang="en-US" dirty="0" err="1"/>
              <a:t>veglen</a:t>
            </a:r>
            <a:r>
              <a:rPr lang="en-US" dirty="0"/>
              <a:t> </a:t>
            </a:r>
            <a:r>
              <a:rPr lang="en-US" b="1" dirty="0"/>
              <a:t>User State Migration Tool</a:t>
            </a:r>
            <a:r>
              <a:rPr lang="en-US" dirty="0"/>
              <a:t> (</a:t>
            </a:r>
            <a:r>
              <a:rPr lang="en-US" dirty="0" err="1"/>
              <a:t>për</a:t>
            </a:r>
            <a:r>
              <a:rPr lang="en-US" dirty="0"/>
              <a:t> Windows XP </a:t>
            </a:r>
            <a:r>
              <a:rPr lang="en-US" dirty="0" err="1"/>
              <a:t>dhe</a:t>
            </a:r>
            <a:r>
              <a:rPr lang="en-US" dirty="0"/>
              <a:t> </a:t>
            </a:r>
            <a:r>
              <a:rPr lang="en-US" dirty="0" err="1"/>
              <a:t>sistemeve</a:t>
            </a:r>
            <a:r>
              <a:rPr lang="en-US" dirty="0"/>
              <a:t> </a:t>
            </a:r>
            <a:r>
              <a:rPr lang="en-US" dirty="0" smtClean="0"/>
              <a:t> </a:t>
            </a:r>
            <a:r>
              <a:rPr lang="en-US" dirty="0" err="1" smtClean="0"/>
              <a:t>të</a:t>
            </a:r>
            <a:r>
              <a:rPr lang="en-US" dirty="0"/>
              <a:t> </a:t>
            </a:r>
            <a:r>
              <a:rPr lang="en-US" dirty="0" err="1"/>
              <a:t>mëhershme</a:t>
            </a:r>
            <a:r>
              <a:rPr lang="en-US" dirty="0"/>
              <a:t> </a:t>
            </a:r>
            <a:r>
              <a:rPr lang="en-US" dirty="0" smtClean="0"/>
              <a:t> operative</a:t>
            </a:r>
            <a:r>
              <a:rPr lang="en-US" dirty="0"/>
              <a:t>). </a:t>
            </a:r>
            <a:r>
              <a:rPr lang="en-US" dirty="0" err="1"/>
              <a:t>Aplikacioni</a:t>
            </a:r>
            <a:r>
              <a:rPr lang="en-US" dirty="0"/>
              <a:t> </a:t>
            </a:r>
            <a:r>
              <a:rPr lang="en-US" b="1" dirty="0"/>
              <a:t>Windows Easy transfer </a:t>
            </a:r>
            <a:r>
              <a:rPr lang="en-US" dirty="0" err="1"/>
              <a:t>ndodhet</a:t>
            </a:r>
            <a:r>
              <a:rPr lang="en-US" dirty="0"/>
              <a:t> </a:t>
            </a:r>
            <a:r>
              <a:rPr lang="en-US" dirty="0" err="1"/>
              <a:t>në</a:t>
            </a:r>
            <a:r>
              <a:rPr lang="en-US" dirty="0"/>
              <a:t> </a:t>
            </a:r>
            <a:r>
              <a:rPr lang="en-US" dirty="0" err="1"/>
              <a:t>menynë</a:t>
            </a:r>
            <a:r>
              <a:rPr lang="en-US" dirty="0"/>
              <a:t> </a:t>
            </a:r>
            <a:r>
              <a:rPr lang="en-US" b="1" dirty="0"/>
              <a:t>Start</a:t>
            </a:r>
            <a:r>
              <a:rPr lang="en-US" dirty="0"/>
              <a:t>, </a:t>
            </a:r>
            <a:r>
              <a:rPr lang="en-US" dirty="0" err="1"/>
              <a:t>të</a:t>
            </a:r>
            <a:r>
              <a:rPr lang="en-US" dirty="0"/>
              <a:t> </a:t>
            </a:r>
            <a:r>
              <a:rPr lang="en-US" dirty="0" err="1"/>
              <a:t>opsionit</a:t>
            </a:r>
            <a:r>
              <a:rPr lang="en-US" dirty="0"/>
              <a:t> </a:t>
            </a:r>
            <a:r>
              <a:rPr lang="en-US" b="1" dirty="0"/>
              <a:t>All Programs</a:t>
            </a:r>
            <a:r>
              <a:rPr lang="en-US" dirty="0"/>
              <a:t>, </a:t>
            </a:r>
            <a:r>
              <a:rPr lang="en-US" b="1" dirty="0" err="1"/>
              <a:t>Aksesorie</a:t>
            </a:r>
            <a:r>
              <a:rPr lang="en-US" b="1" dirty="0"/>
              <a:t> folder</a:t>
            </a:r>
            <a:r>
              <a:rPr lang="en-US" dirty="0"/>
              <a:t>, </a:t>
            </a:r>
            <a:r>
              <a:rPr lang="en-US" dirty="0" err="1"/>
              <a:t>dhe</a:t>
            </a:r>
            <a:r>
              <a:rPr lang="en-US" dirty="0"/>
              <a:t> </a:t>
            </a:r>
            <a:r>
              <a:rPr lang="en-US" dirty="0" err="1"/>
              <a:t>pastaj</a:t>
            </a:r>
            <a:r>
              <a:rPr lang="en-US" dirty="0"/>
              <a:t> </a:t>
            </a:r>
            <a:r>
              <a:rPr lang="en-US" b="1" dirty="0"/>
              <a:t>System Tools</a:t>
            </a:r>
            <a:r>
              <a:rPr lang="en-US" dirty="0"/>
              <a:t> folder.</a:t>
            </a:r>
          </a:p>
        </p:txBody>
      </p:sp>
      <p:pic>
        <p:nvPicPr>
          <p:cNvPr id="5" name="Picture 11" descr="http://www.link-elearning.com/linkdl/coursefiles/466/WIN7_03_02.png"/>
          <p:cNvPicPr>
            <a:picLocks noChangeAspect="1" noChangeArrowheads="1"/>
          </p:cNvPicPr>
          <p:nvPr/>
        </p:nvPicPr>
        <p:blipFill>
          <a:blip r:embed="rId2" cstate="print"/>
          <a:srcRect/>
          <a:stretch>
            <a:fillRect/>
          </a:stretch>
        </p:blipFill>
        <p:spPr bwMode="auto">
          <a:xfrm>
            <a:off x="1524000" y="1676400"/>
            <a:ext cx="4724400" cy="376865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41" name="Rectangle 1"/>
          <p:cNvSpPr>
            <a:spLocks noChangeArrowheads="1"/>
          </p:cNvSpPr>
          <p:nvPr/>
        </p:nvSpPr>
        <p:spPr bwMode="auto">
          <a:xfrm>
            <a:off x="304800" y="152400"/>
            <a:ext cx="8839200" cy="2862322"/>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Arial" pitchFamily="34" charset="0"/>
              </a:rPr>
              <a:t>Duke klikuar </a:t>
            </a:r>
            <a:r>
              <a:rPr kumimoji="0" lang="en-US" b="1" i="0" u="none" strike="noStrike" cap="none" normalizeH="0" baseline="0" dirty="0" smtClean="0">
                <a:ln>
                  <a:noFill/>
                </a:ln>
                <a:solidFill>
                  <a:srgbClr val="6B6059"/>
                </a:solidFill>
                <a:effectLst/>
                <a:ea typeface="Times New Roman" pitchFamily="18" charset="0"/>
                <a:cs typeface="Arial" pitchFamily="34" charset="0"/>
              </a:rPr>
              <a:t>Quota Entries</a:t>
            </a:r>
            <a:r>
              <a:rPr kumimoji="0" lang="en-US" b="0" i="0" u="none" strike="noStrike" cap="none" normalizeH="0" baseline="0" dirty="0" smtClean="0">
                <a:ln>
                  <a:noFill/>
                </a:ln>
                <a:solidFill>
                  <a:srgbClr val="6B6059"/>
                </a:solidFill>
                <a:effectLst/>
                <a:ea typeface="Times New Roman" pitchFamily="18" charset="0"/>
                <a:cs typeface="Tahoma" pitchFamily="34" charset="0"/>
              </a:rPr>
              <a:t>, </a:t>
            </a:r>
            <a:r>
              <a:rPr kumimoji="0" lang="sq-AL" b="1" i="0" u="none" strike="noStrike" cap="none" normalizeH="0" baseline="0" dirty="0" smtClean="0">
                <a:ln>
                  <a:noFill/>
                </a:ln>
                <a:solidFill>
                  <a:srgbClr val="333333"/>
                </a:solidFill>
                <a:effectLst/>
                <a:ea typeface="Times New Roman" pitchFamily="18" charset="0"/>
                <a:cs typeface="Arial" pitchFamily="34" charset="0"/>
              </a:rPr>
              <a:t>Quota Tabu</a:t>
            </a:r>
            <a:r>
              <a:rPr kumimoji="0" lang="sq-AL" b="0" i="0" u="none" strike="noStrike" cap="none" normalizeH="0" baseline="0" dirty="0" smtClean="0">
                <a:ln>
                  <a:noFill/>
                </a:ln>
                <a:solidFill>
                  <a:srgbClr val="333333"/>
                </a:solidFill>
                <a:effectLst/>
                <a:ea typeface="Times New Roman" pitchFamily="18" charset="0"/>
                <a:cs typeface="Arial" pitchFamily="34" charset="0"/>
              </a:rPr>
              <a:t> , ne shohim se sistemi ka gjeneruar një paralajmërim për një përdorues të caktuar dhe përqindjen e shfrytëzimit  te hapësirës së lejuar (fig.7). Mbyllim të gjitha dritaret e hapura dhe gjenerojë një tjetër fajll, dhe pastaj të përpiqemi të kopjojme ne particionin per quoten e konfiguruar. Fajllin  do të e quajme testfajl3.txt  me madhësi  prej rreth 100 MB. Pasi fajlli është krijuar, e kopjojme atë në një ndarje me kuotat. Sapo te kryhet kjo, sistemi automatikisht shfaqin një mesazh se </a:t>
            </a:r>
            <a:r>
              <a:rPr kumimoji="0" lang="sq-AL" b="1" i="0" u="none" strike="noStrike" cap="none" normalizeH="0" baseline="0" dirty="0" smtClean="0">
                <a:ln>
                  <a:noFill/>
                </a:ln>
                <a:solidFill>
                  <a:srgbClr val="333333"/>
                </a:solidFill>
                <a:effectLst/>
                <a:ea typeface="Times New Roman" pitchFamily="18" charset="0"/>
                <a:cs typeface="Arial" pitchFamily="34" charset="0"/>
              </a:rPr>
              <a:t>nuk ka hapësirë ​​të mjaftueshme </a:t>
            </a:r>
            <a:r>
              <a:rPr kumimoji="0" lang="sq-AL" b="0" i="0" u="none" strike="noStrike" cap="none" normalizeH="0" baseline="0" dirty="0" smtClean="0">
                <a:ln>
                  <a:noFill/>
                </a:ln>
                <a:solidFill>
                  <a:srgbClr val="333333"/>
                </a:solidFill>
                <a:effectLst/>
                <a:ea typeface="Times New Roman" pitchFamily="18" charset="0"/>
                <a:cs typeface="Arial" pitchFamily="34" charset="0"/>
              </a:rPr>
              <a:t>në lokacionin e caktuar qe konfirmon </a:t>
            </a:r>
            <a:r>
              <a:rPr kumimoji="0" lang="en-US" b="0" i="0" u="none" strike="noStrike" cap="none" normalizeH="0" baseline="0" dirty="0" smtClean="0">
                <a:ln>
                  <a:noFill/>
                </a:ln>
                <a:solidFill>
                  <a:srgbClr val="333333"/>
                </a:solidFill>
                <a:effectLst/>
                <a:ea typeface="Times New Roman" pitchFamily="18" charset="0"/>
                <a:cs typeface="Arial" pitchFamily="34" charset="0"/>
              </a:rPr>
              <a:t> s</a:t>
            </a:r>
            <a:r>
              <a:rPr kumimoji="0" lang="sq-AL" b="0" i="0" u="none" strike="noStrike" cap="none" normalizeH="0" baseline="0" dirty="0" smtClean="0">
                <a:ln>
                  <a:noFill/>
                </a:ln>
                <a:solidFill>
                  <a:srgbClr val="333333"/>
                </a:solidFill>
                <a:effectLst/>
                <a:ea typeface="Times New Roman" pitchFamily="18" charset="0"/>
                <a:cs typeface="Arial" pitchFamily="34" charset="0"/>
              </a:rPr>
              <a:t>e kuotat  përmbushin  misionin e saj, perkatesishte ben optimalizimin e shfrytezimit te hapesires se lire ne rastin kur ekzistojne disa shfrytezues te nje resursi apo kompjuteri</a:t>
            </a: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cs typeface="Arial" pitchFamily="34" charset="0"/>
            </a:endParaRPr>
          </a:p>
        </p:txBody>
      </p:sp>
      <p:sp>
        <p:nvSpPr>
          <p:cNvPr id="61443"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1442" name="Picture 430" descr="http://www.link-elearning.com/linkdl/coursefiles/466/WIN7_09_07.png"/>
          <p:cNvPicPr>
            <a:picLocks noChangeAspect="1" noChangeArrowheads="1"/>
          </p:cNvPicPr>
          <p:nvPr/>
        </p:nvPicPr>
        <p:blipFill>
          <a:blip r:embed="rId2" cstate="print"/>
          <a:srcRect/>
          <a:stretch>
            <a:fillRect/>
          </a:stretch>
        </p:blipFill>
        <p:spPr bwMode="auto">
          <a:xfrm>
            <a:off x="1143000" y="2971800"/>
            <a:ext cx="6694206" cy="3581400"/>
          </a:xfrm>
          <a:prstGeom prst="rect">
            <a:avLst/>
          </a:prstGeom>
          <a:noFill/>
        </p:spPr>
      </p:pic>
      <p:sp>
        <p:nvSpPr>
          <p:cNvPr id="61444" name="Rectangle 4"/>
          <p:cNvSpPr>
            <a:spLocks noChangeArrowheads="1"/>
          </p:cNvSpPr>
          <p:nvPr/>
        </p:nvSpPr>
        <p:spPr bwMode="auto">
          <a:xfrm>
            <a:off x="304800" y="6248400"/>
            <a:ext cx="628698"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effectLst/>
                <a:latin typeface="Tahoma" pitchFamily="34" charset="0"/>
                <a:ea typeface="Times New Roman" pitchFamily="18" charset="0"/>
                <a:cs typeface="Tahoma" pitchFamily="34" charset="0"/>
              </a:rPr>
              <a:t> Fig 7</a:t>
            </a:r>
            <a:endParaRPr kumimoji="0" lang="en-US" sz="1400" b="0" i="1" u="none" strike="noStrike" cap="none" normalizeH="0" baseline="0" dirty="0" smtClean="0">
              <a:ln>
                <a:noFill/>
              </a:ln>
              <a:effectLst/>
              <a:latin typeface="Tahoma" pitchFamily="34" charset="0"/>
              <a:ea typeface="Calibri" pitchFamily="34" charset="0"/>
              <a:cs typeface="Tahoma"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lup konekcija windows xp 01 Kreiranje dial up konekcije Windows XP eng"/>
          <p:cNvPicPr/>
          <p:nvPr/>
        </p:nvPicPr>
        <p:blipFill>
          <a:blip r:embed="rId2" cstate="print"/>
          <a:srcRect/>
          <a:stretch>
            <a:fillRect/>
          </a:stretch>
        </p:blipFill>
        <p:spPr bwMode="auto">
          <a:xfrm>
            <a:off x="685800" y="1676400"/>
            <a:ext cx="3552825" cy="3505200"/>
          </a:xfrm>
          <a:prstGeom prst="rect">
            <a:avLst/>
          </a:prstGeom>
          <a:noFill/>
          <a:ln w="9525">
            <a:noFill/>
            <a:miter lim="800000"/>
            <a:headEnd/>
            <a:tailEnd/>
          </a:ln>
        </p:spPr>
      </p:pic>
      <p:sp>
        <p:nvSpPr>
          <p:cNvPr id="1025" name="Rectangle 1"/>
          <p:cNvSpPr>
            <a:spLocks noChangeArrowheads="1"/>
          </p:cNvSpPr>
          <p:nvPr/>
        </p:nvSpPr>
        <p:spPr bwMode="auto">
          <a:xfrm>
            <a:off x="43542" y="101598"/>
            <a:ext cx="9100458" cy="110799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rgbClr val="333333"/>
                </a:solidFill>
                <a:effectLst/>
                <a:latin typeface="Lucida Sans Unicode" pitchFamily="34" charset="0"/>
                <a:ea typeface="Times New Roman" pitchFamily="18" charset="0"/>
                <a:cs typeface="Lucida Sans Unicode" pitchFamily="34" charset="0"/>
              </a:rPr>
              <a:t>Krijimi</a:t>
            </a:r>
            <a:r>
              <a:rPr kumimoji="0" lang="en-US" sz="1600" b="1"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rPr>
              <a:t> I dial-up </a:t>
            </a:r>
            <a:r>
              <a:rPr kumimoji="0" lang="en-US" sz="1600" b="1" i="0" u="none" strike="noStrike" cap="none" normalizeH="0" baseline="0" dirty="0" err="1" smtClean="0">
                <a:ln>
                  <a:noFill/>
                </a:ln>
                <a:solidFill>
                  <a:srgbClr val="333333"/>
                </a:solidFill>
                <a:effectLst/>
                <a:latin typeface="Lucida Sans Unicode" pitchFamily="34" charset="0"/>
                <a:ea typeface="Times New Roman" pitchFamily="18" charset="0"/>
                <a:cs typeface="Lucida Sans Unicode" pitchFamily="34" charset="0"/>
              </a:rPr>
              <a:t>konekcionit</a:t>
            </a:r>
            <a:r>
              <a:rPr kumimoji="0" lang="en-US" sz="1600" b="1"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rPr>
              <a:t> ne Windows </a:t>
            </a:r>
            <a:r>
              <a:rPr kumimoji="0" lang="en-US" sz="1600" b="1" i="0" u="none" strike="noStrike" cap="none" normalizeH="0" baseline="0" dirty="0" err="1" smtClean="0">
                <a:ln>
                  <a:noFill/>
                </a:ln>
                <a:solidFill>
                  <a:srgbClr val="333333"/>
                </a:solidFill>
                <a:effectLst/>
                <a:latin typeface="Lucida Sans Unicode" pitchFamily="34" charset="0"/>
                <a:ea typeface="Times New Roman" pitchFamily="18" charset="0"/>
                <a:cs typeface="Lucida Sans Unicode" pitchFamily="34" charset="0"/>
              </a:rPr>
              <a:t>Xp</a:t>
            </a:r>
            <a:endParaRPr kumimoji="0" lang="en-US" sz="1600" b="1"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lidhje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internet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permes</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variantit</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klasik</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dial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qasjes</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nevojshme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dial –up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konekcioni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cilen</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do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ta</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sqarojme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poshte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Klikojme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Start / Control panel  </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ose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Start / Settings / Control Panel</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Picture 3" descr="dialup konekcija windows xp 02 Kreiranje dial up konekcije Windows XP eng"/>
          <p:cNvPicPr/>
          <p:nvPr/>
        </p:nvPicPr>
        <p:blipFill>
          <a:blip r:embed="rId3" cstate="print"/>
          <a:srcRect/>
          <a:stretch>
            <a:fillRect/>
          </a:stretch>
        </p:blipFill>
        <p:spPr bwMode="auto">
          <a:xfrm>
            <a:off x="4343400" y="1600200"/>
            <a:ext cx="4105275" cy="358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lup konekcija windows xp 03 Kreiranje dial up konekcije Windows XP eng"/>
          <p:cNvPicPr/>
          <p:nvPr/>
        </p:nvPicPr>
        <p:blipFill>
          <a:blip r:embed="rId2" cstate="print"/>
          <a:srcRect/>
          <a:stretch>
            <a:fillRect/>
          </a:stretch>
        </p:blipFill>
        <p:spPr bwMode="auto">
          <a:xfrm>
            <a:off x="1066800" y="838200"/>
            <a:ext cx="6705600" cy="4572000"/>
          </a:xfrm>
          <a:prstGeom prst="rect">
            <a:avLst/>
          </a:prstGeom>
          <a:noFill/>
          <a:ln w="9525">
            <a:noFill/>
            <a:miter lim="800000"/>
            <a:headEnd/>
            <a:tailEnd/>
          </a:ln>
        </p:spPr>
      </p:pic>
      <p:sp>
        <p:nvSpPr>
          <p:cNvPr id="63489" name="Rectangle 1"/>
          <p:cNvSpPr>
            <a:spLocks noChangeArrowheads="1"/>
          </p:cNvSpPr>
          <p:nvPr/>
        </p:nvSpPr>
        <p:spPr bwMode="auto">
          <a:xfrm>
            <a:off x="0" y="59323"/>
            <a:ext cx="8735084"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Lucida Sans Unicode" pitchFamily="34" charset="0"/>
                <a:ea typeface="Times New Roman" pitchFamily="18" charset="0"/>
                <a:cs typeface="Lucida Sans Unicode" pitchFamily="34" charset="0"/>
              </a:rPr>
              <a:t>Nese</a:t>
            </a:r>
            <a:r>
              <a:rPr kumimoji="0" lang="en-US" sz="1600" b="0"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rPr>
              <a:t> </a:t>
            </a:r>
            <a:r>
              <a:rPr kumimoji="0" lang="en-US" sz="1600" b="0" i="0" u="none" strike="noStrike" cap="none" normalizeH="0" baseline="0" dirty="0" err="1" smtClean="0">
                <a:ln>
                  <a:noFill/>
                </a:ln>
                <a:solidFill>
                  <a:srgbClr val="333333"/>
                </a:solidFill>
                <a:effectLst/>
                <a:latin typeface="Lucida Sans Unicode" pitchFamily="34" charset="0"/>
                <a:ea typeface="Times New Roman" pitchFamily="18" charset="0"/>
                <a:cs typeface="Lucida Sans Unicode" pitchFamily="34" charset="0"/>
              </a:rPr>
              <a:t>deshironi</a:t>
            </a:r>
            <a:r>
              <a:rPr kumimoji="0" lang="en-US" sz="1600" b="0"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rPr>
              <a:t> </a:t>
            </a:r>
            <a:r>
              <a:rPr kumimoji="0" lang="en-US" sz="1600" b="0" i="0" u="none" strike="noStrike" cap="none" normalizeH="0" baseline="0" dirty="0" err="1" smtClean="0">
                <a:ln>
                  <a:noFill/>
                </a:ln>
                <a:solidFill>
                  <a:srgbClr val="333333"/>
                </a:solidFill>
                <a:effectLst/>
                <a:latin typeface="Lucida Sans Unicode" pitchFamily="34" charset="0"/>
                <a:ea typeface="Times New Roman" pitchFamily="18" charset="0"/>
                <a:cs typeface="Lucida Sans Unicode" pitchFamily="34" charset="0"/>
              </a:rPr>
              <a:t>te</a:t>
            </a:r>
            <a:r>
              <a:rPr kumimoji="0" lang="en-US" sz="1600" b="0"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rPr>
              <a:t> </a:t>
            </a:r>
            <a:r>
              <a:rPr kumimoji="0" lang="en-US" sz="1600" b="0" i="0" u="none" strike="noStrike" cap="none" normalizeH="0" baseline="0" dirty="0" err="1" smtClean="0">
                <a:ln>
                  <a:noFill/>
                </a:ln>
                <a:solidFill>
                  <a:srgbClr val="333333"/>
                </a:solidFill>
                <a:effectLst/>
                <a:latin typeface="Lucida Sans Unicode" pitchFamily="34" charset="0"/>
                <a:ea typeface="Times New Roman" pitchFamily="18" charset="0"/>
                <a:cs typeface="Lucida Sans Unicode" pitchFamily="34" charset="0"/>
              </a:rPr>
              <a:t>ktheheni</a:t>
            </a:r>
            <a:r>
              <a:rPr kumimoji="0" lang="en-US" sz="1600" b="0"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rPr>
              <a:t> ne </a:t>
            </a:r>
            <a:r>
              <a:rPr kumimoji="0" lang="en-US" sz="1600" b="0" i="0" u="none" strike="noStrike" cap="none" normalizeH="0" baseline="0" dirty="0" smtClean="0">
                <a:ln>
                  <a:noFill/>
                </a:ln>
                <a:solidFill>
                  <a:srgbClr val="333333"/>
                </a:solidFill>
                <a:effectLst/>
                <a:latin typeface="Calibri"/>
                <a:ea typeface="Times New Roman" pitchFamily="18" charset="0"/>
                <a:cs typeface="Lucida Sans Unicode" pitchFamily="34" charset="0"/>
              </a:rPr>
              <a:t> </a:t>
            </a:r>
            <a:r>
              <a:rPr kumimoji="0" lang="en-US" sz="1600" b="1"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rPr>
              <a:t>Switch to Classic View </a:t>
            </a:r>
            <a:r>
              <a:rPr kumimoji="0" lang="en-US" sz="1600" b="0" i="0" u="none" strike="noStrike" cap="none" normalizeH="0" baseline="0" dirty="0" err="1" smtClean="0">
                <a:ln>
                  <a:noFill/>
                </a:ln>
                <a:solidFill>
                  <a:srgbClr val="333333"/>
                </a:solidFill>
                <a:effectLst/>
                <a:latin typeface="Lucida Sans Unicode" pitchFamily="34" charset="0"/>
                <a:ea typeface="Times New Roman" pitchFamily="18" charset="0"/>
                <a:cs typeface="Lucida Sans Unicode" pitchFamily="34" charset="0"/>
              </a:rPr>
              <a:t>atehere</a:t>
            </a:r>
            <a:r>
              <a:rPr kumimoji="0" lang="en-US" sz="1600" b="0"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rPr>
              <a:t> </a:t>
            </a:r>
            <a:r>
              <a:rPr kumimoji="0" lang="en-US" sz="1600" b="0" i="0" u="none" strike="noStrike" cap="none" normalizeH="0" baseline="0" dirty="0" err="1" smtClean="0">
                <a:ln>
                  <a:noFill/>
                </a:ln>
                <a:solidFill>
                  <a:srgbClr val="333333"/>
                </a:solidFill>
                <a:effectLst/>
                <a:latin typeface="Lucida Sans Unicode" pitchFamily="34" charset="0"/>
                <a:ea typeface="Times New Roman" pitchFamily="18" charset="0"/>
                <a:cs typeface="Lucida Sans Unicode" pitchFamily="34" charset="0"/>
              </a:rPr>
              <a:t>klikoni</a:t>
            </a:r>
            <a:r>
              <a:rPr kumimoji="0" lang="en-US" sz="1600" b="0"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rPr>
              <a:t> ne </a:t>
            </a:r>
            <a:r>
              <a:rPr kumimoji="0" lang="en-US" sz="1600" b="0" i="0" u="none" strike="noStrike" cap="none" normalizeH="0" baseline="0" dirty="0" err="1" smtClean="0">
                <a:ln>
                  <a:noFill/>
                </a:ln>
                <a:solidFill>
                  <a:srgbClr val="333333"/>
                </a:solidFill>
                <a:effectLst/>
                <a:latin typeface="Lucida Sans Unicode" pitchFamily="34" charset="0"/>
                <a:ea typeface="Times New Roman" pitchFamily="18" charset="0"/>
                <a:cs typeface="Lucida Sans Unicode" pitchFamily="34" charset="0"/>
              </a:rPr>
              <a:t>po</a:t>
            </a:r>
            <a:r>
              <a:rPr kumimoji="0" lang="en-US" sz="1600" b="0"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rPr>
              <a:t> </a:t>
            </a:r>
            <a:r>
              <a:rPr kumimoji="0" lang="en-US" sz="1600" b="0" i="0" u="none" strike="noStrike" cap="none" normalizeH="0" baseline="0" dirty="0" err="1" smtClean="0">
                <a:ln>
                  <a:noFill/>
                </a:ln>
                <a:solidFill>
                  <a:srgbClr val="333333"/>
                </a:solidFill>
                <a:effectLst/>
                <a:latin typeface="Lucida Sans Unicode" pitchFamily="34" charset="0"/>
                <a:ea typeface="Times New Roman" pitchFamily="18" charset="0"/>
                <a:cs typeface="Lucida Sans Unicode" pitchFamily="34" charset="0"/>
              </a:rPr>
              <a:t>kete</a:t>
            </a:r>
            <a:r>
              <a:rPr kumimoji="0" lang="en-US" sz="1600" b="0"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rPr>
              <a:t> </a:t>
            </a:r>
            <a:r>
              <a:rPr kumimoji="0" lang="en-US" sz="1600" b="0" i="0" u="none" strike="noStrike" cap="none" normalizeH="0" baseline="0" dirty="0" err="1" smtClean="0">
                <a:ln>
                  <a:noFill/>
                </a:ln>
                <a:solidFill>
                  <a:srgbClr val="333333"/>
                </a:solidFill>
                <a:effectLst/>
                <a:latin typeface="Lucida Sans Unicode" pitchFamily="34" charset="0"/>
                <a:ea typeface="Times New Roman" pitchFamily="18" charset="0"/>
                <a:cs typeface="Lucida Sans Unicode" pitchFamily="34" charset="0"/>
              </a:rPr>
              <a:t>meny</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0" y="239523"/>
            <a:ext cx="7543800"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Klikoni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ikonen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Networ</a:t>
            </a:r>
            <a:r>
              <a:rPr lang="en-US" sz="1600" b="1" dirty="0" smtClean="0">
                <a:solidFill>
                  <a:srgbClr val="333333"/>
                </a:solidFill>
                <a:latin typeface="Arial" pitchFamily="34" charset="0"/>
                <a:ea typeface="Times New Roman" pitchFamily="18" charset="0"/>
                <a:cs typeface="Arial" pitchFamily="34" charset="0"/>
              </a:rPr>
              <a:t>k</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Connections</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dialup konekcija windows xp 04 Kreiranje dial up konekcije Windows XP eng"/>
          <p:cNvPicPr/>
          <p:nvPr/>
        </p:nvPicPr>
        <p:blipFill>
          <a:blip r:embed="rId2" cstate="print"/>
          <a:srcRect/>
          <a:stretch>
            <a:fillRect/>
          </a:stretch>
        </p:blipFill>
        <p:spPr bwMode="auto">
          <a:xfrm>
            <a:off x="1066800" y="990601"/>
            <a:ext cx="5957887" cy="40052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lup konekcija windows xp 06 Kreiranje dial up konekcije Windows XP eng"/>
          <p:cNvPicPr/>
          <p:nvPr/>
        </p:nvPicPr>
        <p:blipFill>
          <a:blip r:embed="rId2" cstate="print"/>
          <a:srcRect/>
          <a:stretch>
            <a:fillRect/>
          </a:stretch>
        </p:blipFill>
        <p:spPr bwMode="auto">
          <a:xfrm>
            <a:off x="304800" y="1371600"/>
            <a:ext cx="4171950" cy="3657600"/>
          </a:xfrm>
          <a:prstGeom prst="rect">
            <a:avLst/>
          </a:prstGeom>
          <a:noFill/>
          <a:ln w="9525">
            <a:noFill/>
            <a:miter lim="800000"/>
            <a:headEnd/>
            <a:tailEnd/>
          </a:ln>
        </p:spPr>
      </p:pic>
      <p:pic>
        <p:nvPicPr>
          <p:cNvPr id="3" name="Picture 2" descr="dialup konekcija windows xp 05 Kreiranje dial up konekcije Windows XP eng"/>
          <p:cNvPicPr/>
          <p:nvPr/>
        </p:nvPicPr>
        <p:blipFill>
          <a:blip r:embed="rId3" cstate="print"/>
          <a:srcRect/>
          <a:stretch>
            <a:fillRect/>
          </a:stretch>
        </p:blipFill>
        <p:spPr bwMode="auto">
          <a:xfrm>
            <a:off x="4572000" y="1371600"/>
            <a:ext cx="4143375" cy="3657600"/>
          </a:xfrm>
          <a:prstGeom prst="rect">
            <a:avLst/>
          </a:prstGeom>
          <a:noFill/>
          <a:ln w="9525">
            <a:noFill/>
            <a:miter lim="800000"/>
            <a:headEnd/>
            <a:tailEnd/>
          </a:ln>
        </p:spPr>
      </p:pic>
      <p:sp>
        <p:nvSpPr>
          <p:cNvPr id="65537" name="Rectangle 1"/>
          <p:cNvSpPr>
            <a:spLocks noChangeArrowheads="1"/>
          </p:cNvSpPr>
          <p:nvPr/>
        </p:nvSpPr>
        <p:spPr bwMode="auto">
          <a:xfrm>
            <a:off x="2057400" y="232201"/>
            <a:ext cx="59436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Permes</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dy</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menyrave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mundeni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krijoni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konekcionet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File / New Connection</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Create a new connection</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lup konekcija windows xp 07 Kreiranje dial up konekcije Windows XP eng"/>
          <p:cNvPicPr/>
          <p:nvPr/>
        </p:nvPicPr>
        <p:blipFill>
          <a:blip r:embed="rId2" cstate="print"/>
          <a:srcRect/>
          <a:stretch>
            <a:fillRect/>
          </a:stretch>
        </p:blipFill>
        <p:spPr bwMode="auto">
          <a:xfrm>
            <a:off x="762000" y="1143000"/>
            <a:ext cx="7086600" cy="4419600"/>
          </a:xfrm>
          <a:prstGeom prst="rect">
            <a:avLst/>
          </a:prstGeom>
          <a:noFill/>
          <a:ln w="9525">
            <a:noFill/>
            <a:miter lim="800000"/>
            <a:headEnd/>
            <a:tailEnd/>
          </a:ln>
        </p:spPr>
      </p:pic>
      <p:sp>
        <p:nvSpPr>
          <p:cNvPr id="66562" name="Rectangle 2"/>
          <p:cNvSpPr>
            <a:spLocks noChangeArrowheads="1"/>
          </p:cNvSpPr>
          <p:nvPr/>
        </p:nvSpPr>
        <p:spPr bwMode="auto">
          <a:xfrm>
            <a:off x="2133600" y="533400"/>
            <a:ext cx="4038600"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Pas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kesaj</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klikoni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Next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lup konekcija windows xp 08 Kreiranje dial up konekcije Windows XP eng"/>
          <p:cNvPicPr/>
          <p:nvPr/>
        </p:nvPicPr>
        <p:blipFill>
          <a:blip r:embed="rId2" cstate="print"/>
          <a:srcRect/>
          <a:stretch>
            <a:fillRect/>
          </a:stretch>
        </p:blipFill>
        <p:spPr bwMode="auto">
          <a:xfrm>
            <a:off x="1143000" y="1524000"/>
            <a:ext cx="6629400" cy="4038600"/>
          </a:xfrm>
          <a:prstGeom prst="rect">
            <a:avLst/>
          </a:prstGeom>
          <a:noFill/>
          <a:ln w="9525">
            <a:noFill/>
            <a:miter lim="800000"/>
            <a:headEnd/>
            <a:tailEnd/>
          </a:ln>
        </p:spPr>
      </p:pic>
      <p:sp>
        <p:nvSpPr>
          <p:cNvPr id="4" name="Rectangle 3"/>
          <p:cNvSpPr/>
          <p:nvPr/>
        </p:nvSpPr>
        <p:spPr>
          <a:xfrm>
            <a:off x="2438400" y="871964"/>
            <a:ext cx="4876800" cy="584775"/>
          </a:xfrm>
          <a:prstGeom prst="rect">
            <a:avLst/>
          </a:prstGeom>
        </p:spPr>
        <p:txBody>
          <a:bodyPr wrap="square">
            <a:spAutoFit/>
          </a:bodyPr>
          <a:lstStyle/>
          <a:p>
            <a:pPr lvl="0" fontAlgn="base">
              <a:spcBef>
                <a:spcPct val="0"/>
              </a:spcBef>
              <a:spcAft>
                <a:spcPct val="0"/>
              </a:spcAft>
            </a:pPr>
            <a:r>
              <a:rPr lang="en-US" sz="1600" dirty="0" smtClean="0">
                <a:solidFill>
                  <a:srgbClr val="333333"/>
                </a:solidFill>
                <a:latin typeface="Arial" pitchFamily="34" charset="0"/>
                <a:ea typeface="Times New Roman" pitchFamily="18" charset="0"/>
                <a:cs typeface="Arial" pitchFamily="34" charset="0"/>
              </a:rPr>
              <a:t>E </a:t>
            </a:r>
            <a:r>
              <a:rPr lang="en-US" sz="1600" dirty="0" err="1" smtClean="0">
                <a:solidFill>
                  <a:srgbClr val="333333"/>
                </a:solidFill>
                <a:latin typeface="Arial" pitchFamily="34" charset="0"/>
                <a:ea typeface="Times New Roman" pitchFamily="18" charset="0"/>
                <a:cs typeface="Arial" pitchFamily="34" charset="0"/>
              </a:rPr>
              <a:t>konfirmoni</a:t>
            </a:r>
            <a:r>
              <a:rPr lang="en-US" sz="1600" dirty="0" smtClean="0">
                <a:solidFill>
                  <a:srgbClr val="333333"/>
                </a:solidFill>
                <a:latin typeface="Arial" pitchFamily="34" charset="0"/>
                <a:ea typeface="Times New Roman" pitchFamily="18" charset="0"/>
                <a:cs typeface="Arial" pitchFamily="34" charset="0"/>
              </a:rPr>
              <a:t> (</a:t>
            </a:r>
            <a:r>
              <a:rPr lang="en-US" sz="1600" dirty="0" err="1" smtClean="0">
                <a:solidFill>
                  <a:srgbClr val="333333"/>
                </a:solidFill>
                <a:latin typeface="Arial" pitchFamily="34" charset="0"/>
                <a:ea typeface="Times New Roman" pitchFamily="18" charset="0"/>
                <a:cs typeface="Arial" pitchFamily="34" charset="0"/>
              </a:rPr>
              <a:t>zgjedhni</a:t>
            </a:r>
            <a:r>
              <a:rPr lang="en-US" sz="1600" dirty="0" smtClean="0">
                <a:solidFill>
                  <a:srgbClr val="333333"/>
                </a:solidFill>
                <a:latin typeface="Arial" pitchFamily="34" charset="0"/>
                <a:ea typeface="Times New Roman" pitchFamily="18" charset="0"/>
                <a:cs typeface="Arial" pitchFamily="34" charset="0"/>
              </a:rPr>
              <a:t>) </a:t>
            </a:r>
            <a:r>
              <a:rPr lang="en-US" sz="1600" dirty="0" err="1" smtClean="0">
                <a:solidFill>
                  <a:srgbClr val="333333"/>
                </a:solidFill>
                <a:latin typeface="Arial" pitchFamily="34" charset="0"/>
                <a:ea typeface="Times New Roman" pitchFamily="18" charset="0"/>
                <a:cs typeface="Arial" pitchFamily="34" charset="0"/>
              </a:rPr>
              <a:t>opcionin</a:t>
            </a:r>
            <a:r>
              <a:rPr lang="en-US" sz="1600" dirty="0" smtClean="0">
                <a:solidFill>
                  <a:srgbClr val="333333"/>
                </a:solidFill>
                <a:latin typeface="Arial" pitchFamily="34" charset="0"/>
                <a:ea typeface="Times New Roman" pitchFamily="18" charset="0"/>
                <a:cs typeface="Arial" pitchFamily="34" charset="0"/>
              </a:rPr>
              <a:t> e pare </a:t>
            </a:r>
            <a:r>
              <a:rPr lang="en-US" sz="1600" dirty="0" err="1" smtClean="0">
                <a:solidFill>
                  <a:srgbClr val="333333"/>
                </a:solidFill>
                <a:latin typeface="Arial" pitchFamily="34" charset="0"/>
                <a:ea typeface="Times New Roman" pitchFamily="18" charset="0"/>
                <a:cs typeface="Arial" pitchFamily="34" charset="0"/>
              </a:rPr>
              <a:t>dhe</a:t>
            </a:r>
            <a:r>
              <a:rPr lang="en-US" sz="1600" dirty="0" smtClean="0">
                <a:solidFill>
                  <a:srgbClr val="333333"/>
                </a:solidFill>
                <a:latin typeface="Arial" pitchFamily="34" charset="0"/>
                <a:ea typeface="Times New Roman" pitchFamily="18" charset="0"/>
                <a:cs typeface="Arial" pitchFamily="34" charset="0"/>
              </a:rPr>
              <a:t> </a:t>
            </a:r>
            <a:r>
              <a:rPr lang="en-US" sz="1600" dirty="0" err="1" smtClean="0">
                <a:solidFill>
                  <a:srgbClr val="333333"/>
                </a:solidFill>
                <a:latin typeface="Arial" pitchFamily="34" charset="0"/>
                <a:ea typeface="Times New Roman" pitchFamily="18" charset="0"/>
                <a:cs typeface="Arial" pitchFamily="34" charset="0"/>
              </a:rPr>
              <a:t>klikoni</a:t>
            </a:r>
            <a:r>
              <a:rPr lang="en-US" sz="1600" dirty="0" smtClean="0">
                <a:solidFill>
                  <a:srgbClr val="333333"/>
                </a:solidFill>
                <a:latin typeface="Arial" pitchFamily="34" charset="0"/>
                <a:ea typeface="Times New Roman" pitchFamily="18" charset="0"/>
                <a:cs typeface="Arial" pitchFamily="34" charset="0"/>
              </a:rPr>
              <a:t> ne </a:t>
            </a:r>
            <a:r>
              <a:rPr lang="en-US" sz="1600" b="1" dirty="0" smtClean="0">
                <a:solidFill>
                  <a:srgbClr val="333333"/>
                </a:solidFill>
                <a:latin typeface="Arial" pitchFamily="34" charset="0"/>
                <a:ea typeface="Times New Roman" pitchFamily="18" charset="0"/>
                <a:cs typeface="Arial" pitchFamily="34" charset="0"/>
              </a:rPr>
              <a:t>Next</a:t>
            </a:r>
            <a:endParaRPr lang="en-US" sz="1600" dirty="0" smtClean="0">
              <a:solidFill>
                <a:prstClr val="blac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0" y="364123"/>
            <a:ext cx="914400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hapin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dyte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zgjedhni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opcionin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Setup my connection manually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klikoni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Next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dialup konekcija windows xp 09 Kreiranje dial up konekcije Windows XP eng"/>
          <p:cNvPicPr/>
          <p:nvPr/>
        </p:nvPicPr>
        <p:blipFill>
          <a:blip r:embed="rId2" cstate="print"/>
          <a:srcRect/>
          <a:stretch>
            <a:fillRect/>
          </a:stretch>
        </p:blipFill>
        <p:spPr bwMode="auto">
          <a:xfrm>
            <a:off x="1143000" y="1143000"/>
            <a:ext cx="6858000" cy="4152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402223"/>
            <a:ext cx="9144000" cy="338554"/>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Hapi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trete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zgjedhni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opcionin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pare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Connect using a dial-up modem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klikoni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NEXT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dialup konekcija windows xp 10 Kreiranje dial up konekcije Windows XP eng"/>
          <p:cNvPicPr/>
          <p:nvPr/>
        </p:nvPicPr>
        <p:blipFill>
          <a:blip r:embed="rId2" cstate="print"/>
          <a:srcRect/>
          <a:stretch>
            <a:fillRect/>
          </a:stretch>
        </p:blipFill>
        <p:spPr bwMode="auto">
          <a:xfrm>
            <a:off x="1219200" y="1295400"/>
            <a:ext cx="6705600" cy="434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ChangeArrowheads="1"/>
          </p:cNvSpPr>
          <p:nvPr/>
        </p:nvSpPr>
        <p:spPr bwMode="auto">
          <a:xfrm>
            <a:off x="0" y="64413"/>
            <a:ext cx="9144000"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Hapi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katert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per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ISP (</a:t>
            </a:r>
            <a:r>
              <a:rPr kumimoji="0" lang="en-US" sz="160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internet </a:t>
            </a:r>
            <a:r>
              <a:rPr kumimoji="0" lang="en-US" sz="160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servis</a:t>
            </a:r>
            <a:r>
              <a:rPr kumimoji="0" lang="en-US" sz="160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provajderin</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1"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emrin</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shenoni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se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duhet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quhet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lidhja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juaj</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ikona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cila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do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krijohet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klikoni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Next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267" name="Picture 3"/>
          <p:cNvPicPr>
            <a:picLocks noChangeAspect="1" noChangeArrowheads="1"/>
          </p:cNvPicPr>
          <p:nvPr/>
        </p:nvPicPr>
        <p:blipFill>
          <a:blip r:embed="rId2" cstate="print"/>
          <a:srcRect/>
          <a:stretch>
            <a:fillRect/>
          </a:stretch>
        </p:blipFill>
        <p:spPr bwMode="auto">
          <a:xfrm>
            <a:off x="914400" y="914401"/>
            <a:ext cx="7348623" cy="54863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ChangeArrowheads="1"/>
          </p:cNvSpPr>
          <p:nvPr/>
        </p:nvSpPr>
        <p:spPr bwMode="auto">
          <a:xfrm>
            <a:off x="152400" y="4951274"/>
            <a:ext cx="8763000" cy="175432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6B6059"/>
                </a:solidFill>
                <a:effectLst/>
                <a:ea typeface="Calibri" pitchFamily="34" charset="0"/>
                <a:cs typeface="Tahoma" pitchFamily="34" charset="0"/>
              </a:rPr>
              <a:t> </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Duke klikuar ikonën e aplikacionit  hapet dritarja e informacionit që na informon se çfarë është e mundur për të ruajtur dhe të transmetuar në një tjetër kompjuter ose një tjetër sistem operativ. Disa nga parametrat e mundshme janë llogaritë e perdoruesve,  përmbajtjen e folderit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Documents</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foto, muzikë, Favorites</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nga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Internet Explorer</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etj. Në këtë hap aplikacioni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Wizard</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ofron mundësinë për të zgjedhur se si ne duam të transferjme pershtatjet dhe të dhënat. </a:t>
            </a:r>
            <a:endParaRPr kumimoji="0" lang="sq-AL" b="0" i="0" u="none" strike="noStrike" cap="none" normalizeH="0" baseline="0" dirty="0" smtClean="0">
              <a:ln>
                <a:noFill/>
              </a:ln>
              <a:solidFill>
                <a:schemeClr val="tx1"/>
              </a:solidFill>
              <a:effectLst/>
              <a:cs typeface="Arial" pitchFamily="34" charset="0"/>
            </a:endParaRPr>
          </a:p>
        </p:txBody>
      </p:sp>
      <p:pic>
        <p:nvPicPr>
          <p:cNvPr id="4" name="Picture 10" descr="http://www.link-elearning.com/linkdl/coursefiles/466/WIN7_03_01.png"/>
          <p:cNvPicPr>
            <a:picLocks noChangeAspect="1" noChangeArrowheads="1"/>
          </p:cNvPicPr>
          <p:nvPr/>
        </p:nvPicPr>
        <p:blipFill>
          <a:blip r:embed="rId2" cstate="print"/>
          <a:srcRect/>
          <a:stretch>
            <a:fillRect/>
          </a:stretch>
        </p:blipFill>
        <p:spPr bwMode="auto">
          <a:xfrm>
            <a:off x="914400" y="304800"/>
            <a:ext cx="7162800" cy="46982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lup konekcija windows xp 12 Kreiranje dial up konekcije Windows XP eng"/>
          <p:cNvPicPr/>
          <p:nvPr/>
        </p:nvPicPr>
        <p:blipFill>
          <a:blip r:embed="rId2" cstate="print"/>
          <a:srcRect/>
          <a:stretch>
            <a:fillRect/>
          </a:stretch>
        </p:blipFill>
        <p:spPr bwMode="auto">
          <a:xfrm>
            <a:off x="1447800" y="1066800"/>
            <a:ext cx="5791200" cy="4419600"/>
          </a:xfrm>
          <a:prstGeom prst="rect">
            <a:avLst/>
          </a:prstGeom>
          <a:noFill/>
          <a:ln w="9525">
            <a:noFill/>
            <a:miter lim="800000"/>
            <a:headEnd/>
            <a:tailEnd/>
          </a:ln>
        </p:spPr>
      </p:pic>
      <p:sp>
        <p:nvSpPr>
          <p:cNvPr id="13313" name="Rectangle 1"/>
          <p:cNvSpPr>
            <a:spLocks noChangeArrowheads="1"/>
          </p:cNvSpPr>
          <p:nvPr/>
        </p:nvSpPr>
        <p:spPr bwMode="auto">
          <a:xfrm>
            <a:off x="0" y="164813"/>
            <a:ext cx="9144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Hapi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peste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tek</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Phone number </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shenoni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numrin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telefonit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cilin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thirrni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per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lidhje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internet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cilin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keni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marrurur</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nga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ISP-</a:t>
            </a:r>
            <a:r>
              <a:rPr kumimoji="0" lang="en-US" sz="1600" b="1"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ja</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klikoni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Next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ChangeArrowheads="1"/>
          </p:cNvSpPr>
          <p:nvPr/>
        </p:nvSpPr>
        <p:spPr bwMode="auto">
          <a:xfrm>
            <a:off x="0" y="164812"/>
            <a:ext cx="8001000" cy="58477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Hapi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vijues</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eshte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plotesoni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fushat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vijim</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dmth</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emrin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shfrytezuesit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user name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paswordin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dy</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here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klikoni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Next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217" name="Picture 1"/>
          <p:cNvPicPr>
            <a:picLocks noChangeAspect="1" noChangeArrowheads="1"/>
          </p:cNvPicPr>
          <p:nvPr/>
        </p:nvPicPr>
        <p:blipFill>
          <a:blip r:embed="rId2" cstate="print"/>
          <a:srcRect/>
          <a:stretch>
            <a:fillRect/>
          </a:stretch>
        </p:blipFill>
        <p:spPr bwMode="auto">
          <a:xfrm>
            <a:off x="1100138" y="881063"/>
            <a:ext cx="6900862" cy="55518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ChangeArrowheads="1"/>
          </p:cNvSpPr>
          <p:nvPr/>
        </p:nvSpPr>
        <p:spPr bwMode="auto">
          <a:xfrm>
            <a:off x="533400" y="202912"/>
            <a:ext cx="86106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Hapi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vijues</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eshte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konfirmohet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vijim</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permes</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nje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tiku</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Add a shortcut to this connection to my desktop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klikoni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Finish</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193" name="Picture 1"/>
          <p:cNvPicPr>
            <a:picLocks noChangeAspect="1" noChangeArrowheads="1"/>
          </p:cNvPicPr>
          <p:nvPr/>
        </p:nvPicPr>
        <p:blipFill>
          <a:blip r:embed="rId2" cstate="print"/>
          <a:srcRect/>
          <a:stretch>
            <a:fillRect/>
          </a:stretch>
        </p:blipFill>
        <p:spPr bwMode="auto">
          <a:xfrm>
            <a:off x="1066800" y="914400"/>
            <a:ext cx="6974113"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381000" y="171018"/>
            <a:ext cx="8763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Pas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perfundimit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kesaj</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hapet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dritarja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ciles</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ju</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pergjigjeni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me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Dial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qe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lidheni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internet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169" name="Picture 1"/>
          <p:cNvPicPr>
            <a:picLocks noChangeAspect="1" noChangeArrowheads="1"/>
          </p:cNvPicPr>
          <p:nvPr/>
        </p:nvPicPr>
        <p:blipFill>
          <a:blip r:embed="rId2" cstate="print"/>
          <a:srcRect/>
          <a:stretch>
            <a:fillRect/>
          </a:stretch>
        </p:blipFill>
        <p:spPr bwMode="auto">
          <a:xfrm>
            <a:off x="1102862" y="766304"/>
            <a:ext cx="6677025" cy="5876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0" y="326023"/>
            <a:ext cx="914400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Konekcionin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krijuar</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tani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mundeni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shikoni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Network Connections </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1295400" y="1524000"/>
            <a:ext cx="6191250" cy="4657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ChangeArrowheads="1"/>
          </p:cNvSpPr>
          <p:nvPr/>
        </p:nvSpPr>
        <p:spPr bwMode="auto">
          <a:xfrm>
            <a:off x="381000" y="89278"/>
            <a:ext cx="8763000" cy="2585323"/>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Menaxhimi</a:t>
            </a:r>
            <a:r>
              <a:rPr kumimoji="0" lang="en-US"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me </a:t>
            </a:r>
            <a:r>
              <a:rPr kumimoji="0" lang="en-US" b="1"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programet</a:t>
            </a:r>
            <a:r>
              <a:rPr kumimoji="0" lang="en-US"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Start up ne Windows</a:t>
            </a:r>
            <a:endPar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Te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gjithe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deshirojme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qe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gjate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punes</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me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komjuter</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kemi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siguri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komoditet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pa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ndonje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ngadalesim</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pergjate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startimit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sistemit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aktivizimit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aplikacioneve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mbrenda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komjuterit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
            </a:r>
            <a:endPar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taskbar ne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anen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djathte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shifen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programet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aplikacionet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cilat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jane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aktivizuar</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ose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jane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gati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per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aktivizim</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
            </a:r>
            <a:endPar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Ketu</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do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sqarohet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se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bejme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largimin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menjanimin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aplikacioneve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programeve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panevojshme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cilat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jane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programuara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ashtu</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qe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me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startimin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sistemit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operativ</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Windows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automatikishte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startojne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ate ka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disa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prej</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tyre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cilat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sigurishte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nuk</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duhen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ose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qe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nuk</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ka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nevoje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jene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gati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per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startim</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sapo</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startoje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windowsi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
            </a:r>
            <a:endPar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Psh</a:t>
            </a:r>
            <a:r>
              <a:rPr kumimoji="0" lang="en-US" sz="1600" b="0" i="0" u="none" strike="noStrike" cap="none" normalizeH="0" baseline="0" dirty="0" smtClean="0">
                <a:ln>
                  <a:noFill/>
                </a:ln>
                <a:solidFill>
                  <a:srgbClr val="333333"/>
                </a:solidFill>
                <a:effectLst/>
                <a:latin typeface="Lucida Sans Unicode" pitchFamily="34" charset="0"/>
                <a:ea typeface="Times New Roman" pitchFamily="18" charset="0"/>
                <a:cs typeface="Lucida Sans Unicode" pitchFamily="34" charset="0"/>
              </a:rPr>
              <a: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taskbar Upravljanje StartUp programima u Windows 7 "/>
          <p:cNvPicPr/>
          <p:nvPr/>
        </p:nvPicPr>
        <p:blipFill>
          <a:blip r:embed="rId2" cstate="print"/>
          <a:srcRect/>
          <a:stretch>
            <a:fillRect/>
          </a:stretch>
        </p:blipFill>
        <p:spPr bwMode="auto">
          <a:xfrm>
            <a:off x="685800" y="2895600"/>
            <a:ext cx="2438400" cy="685800"/>
          </a:xfrm>
          <a:prstGeom prst="rect">
            <a:avLst/>
          </a:prstGeom>
          <a:noFill/>
          <a:ln w="9525">
            <a:noFill/>
            <a:miter lim="800000"/>
            <a:headEnd/>
            <a:tailEnd/>
          </a:ln>
        </p:spPr>
      </p:pic>
      <p:pic>
        <p:nvPicPr>
          <p:cNvPr id="4" name="Picture 3" descr="msconfig Upravljanje StartUp programima u Windows 7 "/>
          <p:cNvPicPr/>
          <p:nvPr/>
        </p:nvPicPr>
        <p:blipFill>
          <a:blip r:embed="rId3" cstate="print"/>
          <a:srcRect/>
          <a:stretch>
            <a:fillRect/>
          </a:stretch>
        </p:blipFill>
        <p:spPr bwMode="auto">
          <a:xfrm>
            <a:off x="457200" y="4648200"/>
            <a:ext cx="3048000" cy="1219200"/>
          </a:xfrm>
          <a:prstGeom prst="rect">
            <a:avLst/>
          </a:prstGeom>
          <a:noFill/>
          <a:ln w="9525">
            <a:noFill/>
            <a:miter lim="800000"/>
            <a:headEnd/>
            <a:tailEnd/>
          </a:ln>
        </p:spPr>
      </p:pic>
      <p:sp>
        <p:nvSpPr>
          <p:cNvPr id="76802" name="Rectangle 2"/>
          <p:cNvSpPr>
            <a:spLocks noChangeArrowheads="1"/>
          </p:cNvSpPr>
          <p:nvPr/>
        </p:nvSpPr>
        <p:spPr bwMode="auto">
          <a:xfrm>
            <a:off x="457200" y="3699302"/>
            <a:ext cx="7467600" cy="830997"/>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Keto</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programe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munden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u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larguar</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kete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menyre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
            </a:r>
            <a:endPar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r>
            <a:b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b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Start /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Search programs and file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shkruani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 „</a:t>
            </a:r>
            <a:r>
              <a:rPr kumimoji="0" lang="en-US" sz="1600" b="1"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msconfig</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Enter</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rozor1 580x389 Upravljanje StartUp programima u Windows 7 "/>
          <p:cNvPicPr/>
          <p:nvPr/>
        </p:nvPicPr>
        <p:blipFill>
          <a:blip r:embed="rId2" cstate="print"/>
          <a:srcRect/>
          <a:stretch>
            <a:fillRect/>
          </a:stretch>
        </p:blipFill>
        <p:spPr bwMode="auto">
          <a:xfrm>
            <a:off x="914400" y="1676400"/>
            <a:ext cx="6858000" cy="4543425"/>
          </a:xfrm>
          <a:prstGeom prst="rect">
            <a:avLst/>
          </a:prstGeom>
          <a:noFill/>
          <a:ln w="9525">
            <a:noFill/>
            <a:miter lim="800000"/>
            <a:headEnd/>
            <a:tailEnd/>
          </a:ln>
        </p:spPr>
      </p:pic>
      <p:sp>
        <p:nvSpPr>
          <p:cNvPr id="4" name="Rectangle 3"/>
          <p:cNvSpPr/>
          <p:nvPr/>
        </p:nvSpPr>
        <p:spPr>
          <a:xfrm>
            <a:off x="3326222" y="957849"/>
            <a:ext cx="2180405" cy="338554"/>
          </a:xfrm>
          <a:prstGeom prst="rect">
            <a:avLst/>
          </a:prstGeom>
        </p:spPr>
        <p:txBody>
          <a:bodyPr wrap="none">
            <a:spAutoFit/>
          </a:bodyPr>
          <a:lstStyle/>
          <a:p>
            <a:pPr lvl="0" fontAlgn="base">
              <a:spcBef>
                <a:spcPct val="0"/>
              </a:spcBef>
              <a:spcAft>
                <a:spcPct val="0"/>
              </a:spcAft>
            </a:pPr>
            <a:r>
              <a:rPr lang="en-US" sz="1600" dirty="0" err="1" smtClean="0">
                <a:solidFill>
                  <a:srgbClr val="333333"/>
                </a:solidFill>
                <a:latin typeface="Arial" pitchFamily="34" charset="0"/>
                <a:ea typeface="Times New Roman" pitchFamily="18" charset="0"/>
                <a:cs typeface="Arial" pitchFamily="34" charset="0"/>
              </a:rPr>
              <a:t>Hapet</a:t>
            </a:r>
            <a:r>
              <a:rPr lang="en-US" sz="1600" dirty="0" smtClean="0">
                <a:solidFill>
                  <a:srgbClr val="333333"/>
                </a:solidFill>
                <a:latin typeface="Arial" pitchFamily="34" charset="0"/>
                <a:ea typeface="Times New Roman" pitchFamily="18" charset="0"/>
                <a:cs typeface="Arial" pitchFamily="34" charset="0"/>
              </a:rPr>
              <a:t> </a:t>
            </a:r>
            <a:r>
              <a:rPr lang="en-US" sz="1600" dirty="0" err="1" smtClean="0">
                <a:solidFill>
                  <a:srgbClr val="333333"/>
                </a:solidFill>
                <a:latin typeface="Arial" pitchFamily="34" charset="0"/>
                <a:ea typeface="Times New Roman" pitchFamily="18" charset="0"/>
                <a:cs typeface="Arial" pitchFamily="34" charset="0"/>
              </a:rPr>
              <a:t>dritarja</a:t>
            </a:r>
            <a:r>
              <a:rPr lang="en-US" sz="1600" dirty="0" smtClean="0">
                <a:solidFill>
                  <a:srgbClr val="333333"/>
                </a:solidFill>
                <a:latin typeface="Arial" pitchFamily="34" charset="0"/>
                <a:ea typeface="Times New Roman" pitchFamily="18" charset="0"/>
                <a:cs typeface="Arial" pitchFamily="34" charset="0"/>
              </a:rPr>
              <a:t> </a:t>
            </a:r>
            <a:r>
              <a:rPr lang="en-US" sz="1600" dirty="0" err="1" smtClean="0">
                <a:solidFill>
                  <a:srgbClr val="333333"/>
                </a:solidFill>
                <a:latin typeface="Arial" pitchFamily="34" charset="0"/>
                <a:ea typeface="Times New Roman" pitchFamily="18" charset="0"/>
                <a:cs typeface="Arial" pitchFamily="34" charset="0"/>
              </a:rPr>
              <a:t>si</a:t>
            </a:r>
            <a:r>
              <a:rPr lang="en-US" sz="1600" dirty="0" smtClean="0">
                <a:solidFill>
                  <a:srgbClr val="333333"/>
                </a:solidFill>
                <a:latin typeface="Arial" pitchFamily="34" charset="0"/>
                <a:ea typeface="Times New Roman" pitchFamily="18" charset="0"/>
                <a:cs typeface="Arial" pitchFamily="34" charset="0"/>
              </a:rPr>
              <a:t> ne fig</a:t>
            </a:r>
            <a:endParaRPr lang="en-US" sz="1600" dirty="0" smtClean="0">
              <a:solidFill>
                <a:prstClr val="black"/>
              </a:solidFill>
              <a:latin typeface="Arial" pitchFamily="34" charset="0"/>
              <a:ea typeface="Times New Roman" pitchFamily="18" charset="0"/>
              <a:cs typeface="Arial"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rozor2 580x389 Upravljanje StartUp programima u Windows 7 "/>
          <p:cNvPicPr/>
          <p:nvPr/>
        </p:nvPicPr>
        <p:blipFill>
          <a:blip r:embed="rId2" cstate="print"/>
          <a:srcRect/>
          <a:stretch>
            <a:fillRect/>
          </a:stretch>
        </p:blipFill>
        <p:spPr bwMode="auto">
          <a:xfrm>
            <a:off x="838200" y="1828800"/>
            <a:ext cx="6934200" cy="4695825"/>
          </a:xfrm>
          <a:prstGeom prst="rect">
            <a:avLst/>
          </a:prstGeom>
          <a:noFill/>
          <a:ln w="9525">
            <a:noFill/>
            <a:miter lim="800000"/>
            <a:headEnd/>
            <a:tailEnd/>
          </a:ln>
        </p:spPr>
      </p:pic>
      <p:sp>
        <p:nvSpPr>
          <p:cNvPr id="78849" name="Rectangle 1"/>
          <p:cNvSpPr>
            <a:spLocks noChangeArrowheads="1"/>
          </p:cNvSpPr>
          <p:nvPr/>
        </p:nvSpPr>
        <p:spPr bwMode="auto">
          <a:xfrm>
            <a:off x="533400" y="838200"/>
            <a:ext cx="8001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Neve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intereson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vetem</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tabela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Startup</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ku</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gjenden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gjithe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programet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cilet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jane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instaluar</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per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aktivizim</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automatikishte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me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startimin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sistemit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operativ</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artup programi 02 540x361 Isključivanje StartUp programa kako bi ubrzali računalo"/>
          <p:cNvPicPr/>
          <p:nvPr/>
        </p:nvPicPr>
        <p:blipFill>
          <a:blip r:embed="rId2" cstate="print"/>
          <a:srcRect/>
          <a:stretch>
            <a:fillRect/>
          </a:stretch>
        </p:blipFill>
        <p:spPr bwMode="auto">
          <a:xfrm>
            <a:off x="914400" y="1981200"/>
            <a:ext cx="6477000" cy="3733800"/>
          </a:xfrm>
          <a:prstGeom prst="rect">
            <a:avLst/>
          </a:prstGeom>
          <a:noFill/>
          <a:ln w="9525">
            <a:noFill/>
            <a:miter lim="800000"/>
            <a:headEnd/>
            <a:tailEnd/>
          </a:ln>
        </p:spPr>
      </p:pic>
      <p:sp>
        <p:nvSpPr>
          <p:cNvPr id="79873" name="Rectangle 1"/>
          <p:cNvSpPr>
            <a:spLocks noChangeArrowheads="1"/>
          </p:cNvSpPr>
          <p:nvPr/>
        </p:nvSpPr>
        <p:spPr bwMode="auto">
          <a:xfrm>
            <a:off x="304800" y="67271"/>
            <a:ext cx="82296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Duke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menjanuar</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konfirmimet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katroret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anen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majte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do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I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largojme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gjitha</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programet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qe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jane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aktivizuar</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deri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me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tani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menyre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automatike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me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startimin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sistemit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operativ</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klikojme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ne OK.</a:t>
            </a:r>
            <a:endPar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Ose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perzedhim</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ato</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qe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deshirojme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jene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edhe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me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tutje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aktiv</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
            </a:r>
            <a:endPar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Nese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ristartojme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kompjuterin</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do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shofim</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efektet</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eketij</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veprimi</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
            </a:r>
            <a:endPar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Propozmim</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im</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eshte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qe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mos</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te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menjanojme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ato</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qe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fillojne</a:t>
            </a:r>
            <a:r>
              <a:rPr kumimoji="0" lang="en-US" sz="16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me Windows</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375791"/>
            <a:ext cx="883920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76250"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Siguria</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eshte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nje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prej</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elementeve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thelbesore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pergjate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punes</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së</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systemit</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operativ</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sidomos</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kur</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jemi</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lidhur</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permes</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internetit</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dhe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ekspozohemi</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keqperdorimeve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ndryshme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Prandaj</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duhet</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medeomos</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qe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kemi</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parasyshe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dhe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kemi</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njohuri</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per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këte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element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dhe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vegla</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sigurie</a:t>
            </a: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476250"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2"/>
          <p:cNvSpPr/>
          <p:nvPr/>
        </p:nvSpPr>
        <p:spPr>
          <a:xfrm>
            <a:off x="3124200" y="152400"/>
            <a:ext cx="2183483" cy="369332"/>
          </a:xfrm>
          <a:prstGeom prst="rect">
            <a:avLst/>
          </a:prstGeom>
        </p:spPr>
        <p:txBody>
          <a:bodyPr wrap="none">
            <a:spAutoFit/>
          </a:bodyPr>
          <a:lstStyle/>
          <a:p>
            <a:r>
              <a:rPr lang="en-US" b="1" dirty="0" err="1" smtClean="0"/>
              <a:t>Konfigurimi</a:t>
            </a:r>
            <a:r>
              <a:rPr lang="en-US" b="1" dirty="0" smtClean="0"/>
              <a:t> </a:t>
            </a:r>
            <a:r>
              <a:rPr lang="en-US" b="1" dirty="0" err="1" smtClean="0"/>
              <a:t>i</a:t>
            </a:r>
            <a:r>
              <a:rPr lang="en-US" b="1" dirty="0" smtClean="0"/>
              <a:t> </a:t>
            </a:r>
            <a:r>
              <a:rPr lang="en-US" b="1" dirty="0" err="1" smtClean="0"/>
              <a:t>sigurise</a:t>
            </a:r>
            <a:endParaRPr lang="en-US" dirty="0"/>
          </a:p>
        </p:txBody>
      </p:sp>
      <p:pic>
        <p:nvPicPr>
          <p:cNvPr id="4" name="Picture 3" descr=" Podešavanje sigurnosti "/>
          <p:cNvPicPr/>
          <p:nvPr/>
        </p:nvPicPr>
        <p:blipFill>
          <a:blip r:embed="rId2" cstate="print"/>
          <a:srcRect/>
          <a:stretch>
            <a:fillRect/>
          </a:stretch>
        </p:blipFill>
        <p:spPr bwMode="auto">
          <a:xfrm>
            <a:off x="533400" y="1295400"/>
            <a:ext cx="8077200" cy="5114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110835" y="76200"/>
            <a:ext cx="8915400" cy="2585323"/>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Cable EasyTransfer</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është një lloj i tipit  kabllit që lejon komunikimi i drejtpërdrejtë mes dy kompjuterëve dhe transferimin e pershtatjes nga një kompjuter në tjetrin në kohë reale të afërt, </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Network</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ose transmetimi  të dhënave të ruajtura permes rrjetit në ndonje resurs të largët nga i cili pastaj mund të perdoret ne një kompjuter tjetër, </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rgbClr val="6B6059"/>
                </a:solidFill>
                <a:effectLst/>
                <a:ea typeface="Calibri" pitchFamily="34" charset="0"/>
                <a:cs typeface="Tahoma" pitchFamily="34" charset="0"/>
              </a:rPr>
              <a:t>External hard disk </a:t>
            </a:r>
            <a:r>
              <a:rPr kumimoji="0" lang="en-US" b="1" i="0" u="none" strike="noStrike" cap="none" normalizeH="0" baseline="0" dirty="0" err="1" smtClean="0">
                <a:ln>
                  <a:noFill/>
                </a:ln>
                <a:solidFill>
                  <a:srgbClr val="6B6059"/>
                </a:solidFill>
                <a:effectLst/>
                <a:ea typeface="Calibri" pitchFamily="34" charset="0"/>
                <a:cs typeface="Tahoma" pitchFamily="34" charset="0"/>
              </a:rPr>
              <a:t>ose</a:t>
            </a:r>
            <a:r>
              <a:rPr kumimoji="0" lang="en-US" b="1" i="0" u="none" strike="noStrike" cap="none" normalizeH="0" baseline="0" dirty="0" smtClean="0">
                <a:ln>
                  <a:noFill/>
                </a:ln>
                <a:solidFill>
                  <a:srgbClr val="6B6059"/>
                </a:solidFill>
                <a:effectLst/>
                <a:ea typeface="Calibri" pitchFamily="34" charset="0"/>
                <a:cs typeface="Tahoma" pitchFamily="34" charset="0"/>
              </a:rPr>
              <a:t> USB Flash</a:t>
            </a:r>
            <a:r>
              <a:rPr kumimoji="0" lang="en-US" b="0" i="0" u="none" strike="noStrike" cap="none" normalizeH="0" baseline="0" dirty="0" smtClean="0">
                <a:ln>
                  <a:noFill/>
                </a:ln>
                <a:solidFill>
                  <a:srgbClr val="6B6059"/>
                </a:solidFill>
                <a:effectLst/>
                <a:ea typeface="Calibri" pitchFamily="34" charset="0"/>
                <a:cs typeface="Tahoma" pitchFamily="34" charset="0"/>
              </a:rPr>
              <a:t> </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me funksionim në të njëjtën mënyrë si opsionin e ruajtjes së të dhënave permes lidhjes me rrjetin(Network). Të dhënat deponohen në një hard disk te jashtëm dhe pastaj transferohen në një tjetër kompjuter ose sistem operativ.</a:t>
            </a:r>
            <a:endParaRPr kumimoji="0" lang="en-US"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Duke klikuar ne opsionin hard disc ...</a:t>
            </a:r>
            <a:endParaRPr kumimoji="0" lang="sq-AL" b="0" i="0" u="none" strike="noStrike" cap="none" normalizeH="0" baseline="0" dirty="0" smtClean="0">
              <a:ln>
                <a:noFill/>
              </a:ln>
              <a:solidFill>
                <a:schemeClr val="tx1"/>
              </a:solidFill>
              <a:effectLst/>
              <a:cs typeface="Arial" pitchFamily="34" charset="0"/>
            </a:endParaRPr>
          </a:p>
        </p:txBody>
      </p:sp>
      <p:pic>
        <p:nvPicPr>
          <p:cNvPr id="7170" name="Picture 12" descr="http://www.link-elearning.com/linkdl/coursefiles/466/WIN7_03_03.png"/>
          <p:cNvPicPr>
            <a:picLocks noChangeAspect="1" noChangeArrowheads="1"/>
          </p:cNvPicPr>
          <p:nvPr/>
        </p:nvPicPr>
        <p:blipFill>
          <a:blip r:embed="rId2" cstate="print"/>
          <a:srcRect/>
          <a:stretch>
            <a:fillRect/>
          </a:stretch>
        </p:blipFill>
        <p:spPr bwMode="auto">
          <a:xfrm>
            <a:off x="2125255" y="2667000"/>
            <a:ext cx="5113745" cy="40055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ChangeArrowheads="1"/>
          </p:cNvSpPr>
          <p:nvPr/>
        </p:nvSpPr>
        <p:spPr bwMode="auto">
          <a:xfrm>
            <a:off x="152400" y="83151"/>
            <a:ext cx="8839200" cy="9848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7625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166E00"/>
                </a:solidFill>
                <a:effectLst/>
                <a:latin typeface="Calibri" pitchFamily="34" charset="0"/>
                <a:ea typeface="Times New Roman" pitchFamily="18" charset="0"/>
                <a:cs typeface="Times New Roman" pitchFamily="18" charset="0"/>
              </a:rPr>
              <a:t>Action center</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476250" algn="just"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Action center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mbikqyre</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te</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gjitha</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aspektet</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sigurise</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dhe</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sipas</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gjendjes</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se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percaktuar</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automatikishte</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ben</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korigjimet</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dhe</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menjanon</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pasigurine</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ose</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e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paralajmeron</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shfrytezuesin</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se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duhet</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te</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ndermare</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vepremet</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te</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caktuara</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siq</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tregon</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fig  ne </a:t>
            </a:r>
            <a:r>
              <a:rPr kumimoji="0" lang="en-US" sz="1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vijim</a:t>
            </a:r>
            <a:r>
              <a:rPr kumimoji="0" lang="en-US" sz="1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 Preporuke za akciju "/>
          <p:cNvPicPr/>
          <p:nvPr/>
        </p:nvPicPr>
        <p:blipFill>
          <a:blip r:embed="rId2" cstate="print"/>
          <a:srcRect/>
          <a:stretch>
            <a:fillRect/>
          </a:stretch>
        </p:blipFill>
        <p:spPr bwMode="auto">
          <a:xfrm>
            <a:off x="1695450" y="1271587"/>
            <a:ext cx="5753100" cy="4314825"/>
          </a:xfrm>
          <a:prstGeom prst="rect">
            <a:avLst/>
          </a:prstGeom>
          <a:noFill/>
          <a:ln w="9525">
            <a:noFill/>
            <a:miter lim="800000"/>
            <a:headEnd/>
            <a:tailEnd/>
          </a:ln>
        </p:spPr>
      </p:pic>
      <p:sp>
        <p:nvSpPr>
          <p:cNvPr id="4" name="Rectangle 3"/>
          <p:cNvSpPr/>
          <p:nvPr/>
        </p:nvSpPr>
        <p:spPr>
          <a:xfrm>
            <a:off x="228600" y="5791200"/>
            <a:ext cx="8915400" cy="923330"/>
          </a:xfrm>
          <a:prstGeom prst="rect">
            <a:avLst/>
          </a:prstGeom>
        </p:spPr>
        <p:txBody>
          <a:bodyPr wrap="square">
            <a:spAutoFit/>
          </a:bodyPr>
          <a:lstStyle/>
          <a:p>
            <a:pPr lvl="0" algn="just" fontAlgn="base">
              <a:spcBef>
                <a:spcPct val="0"/>
              </a:spcBef>
              <a:spcAft>
                <a:spcPct val="0"/>
              </a:spcAft>
            </a:pPr>
            <a:r>
              <a:rPr lang="en-US" dirty="0" smtClean="0">
                <a:solidFill>
                  <a:srgbClr val="333333"/>
                </a:solidFill>
                <a:latin typeface="Times New Roman" pitchFamily="18" charset="0"/>
                <a:ea typeface="Calibri" pitchFamily="34" charset="0"/>
                <a:cs typeface="Times New Roman" pitchFamily="18" charset="0"/>
              </a:rPr>
              <a:t>Ne fig.</a:t>
            </a:r>
            <a:r>
              <a:rPr lang="en-US" dirty="0" smtClean="0">
                <a:solidFill>
                  <a:srgbClr val="333333"/>
                </a:solidFill>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m</a:t>
            </a:r>
            <a:r>
              <a:rPr lang="en-US" dirty="0" err="1" smtClean="0">
                <a:solidFill>
                  <a:srgbClr val="333333"/>
                </a:solidFill>
                <a:ea typeface="Calibri" pitchFamily="34" charset="0"/>
                <a:cs typeface="Times New Roman" pitchFamily="18" charset="0"/>
              </a:rPr>
              <a:t>ë</a:t>
            </a:r>
            <a:r>
              <a:rPr lang="en-US" dirty="0" err="1" smtClean="0">
                <a:solidFill>
                  <a:srgbClr val="333333"/>
                </a:solidFill>
                <a:latin typeface="Times New Roman" pitchFamily="18" charset="0"/>
                <a:ea typeface="Calibri" pitchFamily="34" charset="0"/>
                <a:cs typeface="Times New Roman" pitchFamily="18" charset="0"/>
              </a:rPr>
              <a:t>sip</a:t>
            </a:r>
            <a:r>
              <a:rPr lang="en-US" dirty="0" err="1" smtClean="0">
                <a:solidFill>
                  <a:srgbClr val="333333"/>
                </a:solidFill>
                <a:ea typeface="Calibri" pitchFamily="34" charset="0"/>
                <a:cs typeface="Times New Roman" pitchFamily="18" charset="0"/>
              </a:rPr>
              <a:t>ë</a:t>
            </a:r>
            <a:r>
              <a:rPr lang="en-US" dirty="0" err="1" smtClean="0">
                <a:solidFill>
                  <a:srgbClr val="333333"/>
                </a:solidFill>
                <a:latin typeface="Times New Roman" pitchFamily="18" charset="0"/>
                <a:ea typeface="Calibri" pitchFamily="34" charset="0"/>
                <a:cs typeface="Times New Roman" pitchFamily="18" charset="0"/>
              </a:rPr>
              <a:t>rme</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i</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tregohet</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shfrytezuesit</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permes</a:t>
            </a:r>
            <a:r>
              <a:rPr lang="en-US" dirty="0" smtClean="0">
                <a:solidFill>
                  <a:srgbClr val="333333"/>
                </a:solidFill>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mesazhit</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te</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par</a:t>
            </a:r>
            <a:r>
              <a:rPr lang="en-US" dirty="0" err="1" smtClean="0">
                <a:solidFill>
                  <a:srgbClr val="333333"/>
                </a:solidFill>
                <a:ea typeface="Calibri" pitchFamily="34" charset="0"/>
                <a:cs typeface="Times New Roman" pitchFamily="18" charset="0"/>
              </a:rPr>
              <a:t>ë</a:t>
            </a:r>
            <a:r>
              <a:rPr lang="en-US" dirty="0" smtClean="0">
                <a:solidFill>
                  <a:srgbClr val="333333"/>
                </a:solidFill>
                <a:ea typeface="Calibri" pitchFamily="34" charset="0"/>
                <a:cs typeface="Times New Roman" pitchFamily="18" charset="0"/>
              </a:rPr>
              <a:t> </a:t>
            </a:r>
            <a:r>
              <a:rPr lang="en-US" dirty="0" smtClean="0">
                <a:solidFill>
                  <a:srgbClr val="333333"/>
                </a:solidFill>
                <a:latin typeface="Times New Roman" pitchFamily="18" charset="0"/>
                <a:ea typeface="Calibri" pitchFamily="34" charset="0"/>
                <a:cs typeface="Times New Roman" pitchFamily="18" charset="0"/>
              </a:rPr>
              <a:t>se </a:t>
            </a:r>
            <a:r>
              <a:rPr lang="en-US" dirty="0" err="1" smtClean="0">
                <a:solidFill>
                  <a:srgbClr val="333333"/>
                </a:solidFill>
                <a:latin typeface="Times New Roman" pitchFamily="18" charset="0"/>
                <a:ea typeface="Calibri" pitchFamily="34" charset="0"/>
                <a:cs typeface="Times New Roman" pitchFamily="18" charset="0"/>
              </a:rPr>
              <a:t>n</a:t>
            </a:r>
            <a:r>
              <a:rPr lang="en-US" dirty="0" err="1" smtClean="0">
                <a:solidFill>
                  <a:srgbClr val="333333"/>
                </a:solidFill>
                <a:ea typeface="Calibri" pitchFamily="34" charset="0"/>
                <a:cs typeface="Times New Roman" pitchFamily="18" charset="0"/>
              </a:rPr>
              <a:t>ë</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sistemin</a:t>
            </a:r>
            <a:r>
              <a:rPr lang="en-US" dirty="0" smtClean="0">
                <a:solidFill>
                  <a:srgbClr val="333333"/>
                </a:solidFill>
                <a:ea typeface="Calibri" pitchFamily="34" charset="0"/>
                <a:cs typeface="Times New Roman" pitchFamily="18" charset="0"/>
              </a:rPr>
              <a:t> </a:t>
            </a:r>
            <a:r>
              <a:rPr lang="en-US" dirty="0" smtClean="0">
                <a:solidFill>
                  <a:srgbClr val="333333"/>
                </a:solidFill>
                <a:latin typeface="Times New Roman" pitchFamily="18" charset="0"/>
                <a:ea typeface="Calibri" pitchFamily="34" charset="0"/>
                <a:cs typeface="Times New Roman" pitchFamily="18" charset="0"/>
              </a:rPr>
              <a:t>e </a:t>
            </a:r>
            <a:r>
              <a:rPr lang="en-US" dirty="0" err="1" smtClean="0">
                <a:solidFill>
                  <a:srgbClr val="333333"/>
                </a:solidFill>
                <a:latin typeface="Times New Roman" pitchFamily="18" charset="0"/>
                <a:ea typeface="Calibri" pitchFamily="34" charset="0"/>
                <a:cs typeface="Times New Roman" pitchFamily="18" charset="0"/>
              </a:rPr>
              <a:t>monitorimit</a:t>
            </a:r>
            <a:r>
              <a:rPr lang="en-US" dirty="0" smtClean="0">
                <a:solidFill>
                  <a:srgbClr val="333333"/>
                </a:solidFill>
                <a:ea typeface="Calibri" pitchFamily="34" charset="0"/>
                <a:cs typeface="Times New Roman" pitchFamily="18" charset="0"/>
              </a:rPr>
              <a:t> </a:t>
            </a:r>
            <a:r>
              <a:rPr lang="en-US" dirty="0" smtClean="0">
                <a:solidFill>
                  <a:srgbClr val="333333"/>
                </a:solidFill>
                <a:latin typeface="Times New Roman" pitchFamily="18" charset="0"/>
                <a:ea typeface="Calibri" pitchFamily="34" charset="0"/>
                <a:cs typeface="Times New Roman" pitchFamily="18" charset="0"/>
              </a:rPr>
              <a:t>ka </a:t>
            </a:r>
            <a:r>
              <a:rPr lang="en-US" dirty="0" err="1" smtClean="0">
                <a:solidFill>
                  <a:srgbClr val="333333"/>
                </a:solidFill>
                <a:latin typeface="Times New Roman" pitchFamily="18" charset="0"/>
                <a:ea typeface="Calibri" pitchFamily="34" charset="0"/>
                <a:cs typeface="Times New Roman" pitchFamily="18" charset="0"/>
              </a:rPr>
              <a:t>prani</a:t>
            </a:r>
            <a:r>
              <a:rPr lang="en-US" dirty="0" smtClean="0">
                <a:solidFill>
                  <a:srgbClr val="333333"/>
                </a:solidFill>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te</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aplikacioneve</a:t>
            </a:r>
            <a:r>
              <a:rPr lang="en-US" dirty="0" smtClean="0">
                <a:solidFill>
                  <a:srgbClr val="333333"/>
                </a:solidFill>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dashakeqe</a:t>
            </a:r>
            <a:r>
              <a:rPr lang="en-US" dirty="0" smtClean="0">
                <a:solidFill>
                  <a:srgbClr val="333333"/>
                </a:solidFill>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t</a:t>
            </a:r>
            <a:r>
              <a:rPr lang="en-US" dirty="0" err="1" smtClean="0">
                <a:solidFill>
                  <a:srgbClr val="333333"/>
                </a:solidFill>
                <a:ea typeface="Calibri" pitchFamily="34" charset="0"/>
                <a:cs typeface="Times New Roman" pitchFamily="18" charset="0"/>
              </a:rPr>
              <a:t>ë</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tilla</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si</a:t>
            </a:r>
            <a:r>
              <a:rPr lang="en-US" dirty="0" smtClean="0">
                <a:solidFill>
                  <a:srgbClr val="333333"/>
                </a:solidFill>
                <a:latin typeface="Times New Roman" pitchFamily="18" charset="0"/>
                <a:ea typeface="Calibri" pitchFamily="34" charset="0"/>
                <a:cs typeface="Times New Roman" pitchFamily="18" charset="0"/>
              </a:rPr>
              <a:t> 'spyware', </a:t>
            </a:r>
            <a:r>
              <a:rPr lang="en-US" dirty="0" err="1" smtClean="0">
                <a:solidFill>
                  <a:srgbClr val="333333"/>
                </a:solidFill>
                <a:latin typeface="Times New Roman" pitchFamily="18" charset="0"/>
                <a:ea typeface="Calibri" pitchFamily="34" charset="0"/>
                <a:cs typeface="Times New Roman" pitchFamily="18" charset="0"/>
              </a:rPr>
              <a:t>qe</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paraqesin</a:t>
            </a:r>
            <a:r>
              <a:rPr lang="en-US" dirty="0" smtClean="0">
                <a:solidFill>
                  <a:srgbClr val="333333"/>
                </a:solidFill>
                <a:ea typeface="Calibri" pitchFamily="34" charset="0"/>
                <a:cs typeface="Times New Roman" pitchFamily="18" charset="0"/>
              </a:rPr>
              <a:t> </a:t>
            </a:r>
            <a:r>
              <a:rPr lang="en-US" dirty="0" smtClean="0">
                <a:solidFill>
                  <a:srgbClr val="333333"/>
                </a:solidFill>
                <a:latin typeface="Times New Roman" pitchFamily="18" charset="0"/>
                <a:ea typeface="Calibri" pitchFamily="34" charset="0"/>
                <a:cs typeface="Times New Roman" pitchFamily="18" charset="0"/>
              </a:rPr>
              <a:t>problem ne </a:t>
            </a:r>
            <a:r>
              <a:rPr lang="en-US" dirty="0" err="1" smtClean="0">
                <a:solidFill>
                  <a:srgbClr val="333333"/>
                </a:solidFill>
                <a:latin typeface="Times New Roman" pitchFamily="18" charset="0"/>
                <a:ea typeface="Calibri" pitchFamily="34" charset="0"/>
                <a:cs typeface="Times New Roman" pitchFamily="18" charset="0"/>
              </a:rPr>
              <a:t>komunikimet</a:t>
            </a:r>
            <a:r>
              <a:rPr lang="en-US" dirty="0" smtClean="0">
                <a:solidFill>
                  <a:srgbClr val="333333"/>
                </a:solidFill>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ose</a:t>
            </a:r>
            <a:r>
              <a:rPr lang="en-US" dirty="0" smtClean="0">
                <a:solidFill>
                  <a:srgbClr val="333333"/>
                </a:solidFill>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pjes</a:t>
            </a:r>
            <a:r>
              <a:rPr lang="en-US" dirty="0" err="1" smtClean="0">
                <a:solidFill>
                  <a:srgbClr val="333333"/>
                </a:solidFill>
                <a:ea typeface="Calibri" pitchFamily="34" charset="0"/>
                <a:cs typeface="Times New Roman" pitchFamily="18" charset="0"/>
              </a:rPr>
              <a:t>ë</a:t>
            </a:r>
            <a:r>
              <a:rPr lang="en-US" dirty="0" err="1" smtClean="0">
                <a:solidFill>
                  <a:srgbClr val="333333"/>
                </a:solidFill>
                <a:latin typeface="Times New Roman" pitchFamily="18" charset="0"/>
                <a:ea typeface="Calibri" pitchFamily="34" charset="0"/>
                <a:cs typeface="Times New Roman" pitchFamily="18" charset="0"/>
              </a:rPr>
              <a:t>risht</a:t>
            </a:r>
            <a:r>
              <a:rPr lang="en-US" dirty="0" smtClean="0">
                <a:solidFill>
                  <a:srgbClr val="333333"/>
                </a:solidFill>
                <a:ea typeface="Calibri" pitchFamily="34" charset="0"/>
                <a:cs typeface="Times New Roman" pitchFamily="18" charset="0"/>
              </a:rPr>
              <a:t> </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marrin</a:t>
            </a:r>
            <a:r>
              <a:rPr lang="en-US" dirty="0" smtClean="0">
                <a:solidFill>
                  <a:srgbClr val="333333"/>
                </a:solidFill>
                <a:latin typeface="Times New Roman" pitchFamily="18" charset="0"/>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kontrollin</a:t>
            </a:r>
            <a:r>
              <a:rPr lang="en-US" dirty="0" smtClean="0">
                <a:solidFill>
                  <a:srgbClr val="333333"/>
                </a:solidFill>
                <a:ea typeface="Calibri" pitchFamily="34" charset="0"/>
                <a:cs typeface="Times New Roman" pitchFamily="18" charset="0"/>
              </a:rPr>
              <a:t> </a:t>
            </a:r>
            <a:r>
              <a:rPr lang="en-US" dirty="0" smtClean="0">
                <a:solidFill>
                  <a:srgbClr val="333333"/>
                </a:solidFill>
                <a:latin typeface="Times New Roman" pitchFamily="18" charset="0"/>
                <a:ea typeface="Calibri" pitchFamily="34" charset="0"/>
                <a:cs typeface="Times New Roman" pitchFamily="18" charset="0"/>
              </a:rPr>
              <a:t>e </a:t>
            </a:r>
            <a:r>
              <a:rPr lang="en-US" dirty="0" err="1" smtClean="0">
                <a:solidFill>
                  <a:srgbClr val="333333"/>
                </a:solidFill>
                <a:latin typeface="Times New Roman" pitchFamily="18" charset="0"/>
                <a:ea typeface="Calibri" pitchFamily="34" charset="0"/>
                <a:cs typeface="Times New Roman" pitchFamily="18" charset="0"/>
              </a:rPr>
              <a:t>kompjuterit</a:t>
            </a:r>
            <a:r>
              <a:rPr lang="en-US" dirty="0" smtClean="0">
                <a:solidFill>
                  <a:srgbClr val="333333"/>
                </a:solidFill>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tuaj</a:t>
            </a:r>
            <a:r>
              <a:rPr lang="en-US" dirty="0" smtClean="0">
                <a:solidFill>
                  <a:srgbClr val="333333"/>
                </a:solidFill>
                <a:latin typeface="Times New Roman" pitchFamily="18" charset="0"/>
                <a:ea typeface="Calibri" pitchFamily="34" charset="0"/>
                <a:cs typeface="Times New Roman" pitchFamily="18" charset="0"/>
              </a:rPr>
              <a:t> pa </a:t>
            </a:r>
            <a:r>
              <a:rPr lang="en-US" dirty="0" err="1" smtClean="0">
                <a:solidFill>
                  <a:srgbClr val="333333"/>
                </a:solidFill>
                <a:latin typeface="Times New Roman" pitchFamily="18" charset="0"/>
                <a:ea typeface="Calibri" pitchFamily="34" charset="0"/>
                <a:cs typeface="Times New Roman" pitchFamily="18" charset="0"/>
              </a:rPr>
              <a:t>dijenin</a:t>
            </a:r>
            <a:r>
              <a:rPr lang="en-US" dirty="0" smtClean="0">
                <a:solidFill>
                  <a:srgbClr val="333333"/>
                </a:solidFill>
                <a:ea typeface="Calibri" pitchFamily="34" charset="0"/>
                <a:cs typeface="Times New Roman" pitchFamily="18" charset="0"/>
              </a:rPr>
              <a:t> </a:t>
            </a:r>
            <a:r>
              <a:rPr lang="en-US" dirty="0" err="1" smtClean="0">
                <a:solidFill>
                  <a:srgbClr val="333333"/>
                </a:solidFill>
                <a:latin typeface="Times New Roman" pitchFamily="18" charset="0"/>
                <a:ea typeface="Calibri" pitchFamily="34" charset="0"/>
                <a:cs typeface="Times New Roman" pitchFamily="18" charset="0"/>
              </a:rPr>
              <a:t>tuaj</a:t>
            </a:r>
            <a:r>
              <a:rPr lang="en-US" dirty="0" smtClean="0">
                <a:solidFill>
                  <a:srgbClr val="333333"/>
                </a:solidFill>
                <a:latin typeface="Times New Roman" pitchFamily="18" charset="0"/>
                <a:ea typeface="Calibri" pitchFamily="34" charset="0"/>
                <a:cs typeface="Times New Roman" pitchFamily="18" charset="0"/>
              </a:rPr>
              <a:t>,</a:t>
            </a:r>
            <a:r>
              <a:rPr lang="en-US" dirty="0" smtClean="0">
                <a:solidFill>
                  <a:srgbClr val="333333"/>
                </a:solidFill>
                <a:ea typeface="Calibri" pitchFamily="34" charset="0"/>
                <a:cs typeface="Times New Roman" pitchFamily="18" charset="0"/>
              </a:rPr>
              <a:t> </a:t>
            </a:r>
            <a:endParaRPr lang="en-US"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ChangeArrowheads="1"/>
          </p:cNvSpPr>
          <p:nvPr/>
        </p:nvSpPr>
        <p:spPr bwMode="auto">
          <a:xfrm>
            <a:off x="0" y="-107722"/>
            <a:ext cx="9144000" cy="1815882"/>
          </a:xfrm>
          <a:prstGeom prst="rect">
            <a:avLst/>
          </a:prstGeom>
          <a:solidFill>
            <a:srgbClr val="F5F5F5"/>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1" i="0" u="none" strike="noStrike" cap="none" normalizeH="0" baseline="0" dirty="0" smtClean="0">
                <a:ln>
                  <a:noFill/>
                </a:ln>
                <a:solidFill>
                  <a:srgbClr val="333333"/>
                </a:solidFill>
                <a:effectLst/>
                <a:latin typeface="Arial" pitchFamily="34" charset="0"/>
                <a:ea typeface="Calibri" pitchFamily="34" charset="0"/>
                <a:cs typeface="Arial" pitchFamily="34" charset="0"/>
              </a:rPr>
              <a:t>'</a:t>
            </a:r>
            <a:r>
              <a:rPr kumimoji="0" lang="en-US" sz="1400" b="1"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Mbrojtësja</a:t>
            </a:r>
            <a:r>
              <a:rPr kumimoji="0" lang="en-US" sz="1400" b="1" i="0" u="none" strike="noStrike" cap="none" normalizeH="0" baseline="0" dirty="0" smtClean="0">
                <a:ln>
                  <a:noFill/>
                </a:ln>
                <a:solidFill>
                  <a:srgbClr val="333333"/>
                </a:solidFill>
                <a:effectLst/>
                <a:latin typeface="Arial" pitchFamily="34" charset="0"/>
                <a:ea typeface="Calibri" pitchFamily="34" charset="0"/>
                <a:cs typeface="Arial" pitchFamily="34" charset="0"/>
              </a:rPr>
              <a:t> Windows- Defender’</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është</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vetë</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në</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gjendje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për</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të</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rinovuar</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apo</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azuruar</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këto</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probleme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dhe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nëse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gjithçka</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pas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kesaj</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është</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rregull</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atehere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në</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dritare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ky</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mesazh</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si</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verejtje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do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zhduket</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automatikishte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a:t>
            </a:r>
            <a:r>
              <a:rPr kumimoji="0" lang="en-US" sz="1400" b="1" i="0" u="none" strike="noStrike" cap="none" normalizeH="0" baseline="0" dirty="0" smtClean="0">
                <a:ln>
                  <a:noFill/>
                </a:ln>
                <a:solidFill>
                  <a:srgbClr val="333333"/>
                </a:solidFill>
                <a:effectLst/>
                <a:latin typeface="Arial" pitchFamily="34" charset="0"/>
                <a:ea typeface="Calibri" pitchFamily="34" charset="0"/>
                <a:cs typeface="Arial" pitchFamily="34" charset="0"/>
              </a:rPr>
              <a:t>"Windows Defender"</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në</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opsionet</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tyre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nuk</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ka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nevoje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per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konfigurim</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special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por</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vetem</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duhet</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programohet</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koha</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kur</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ai</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i</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zgjidh</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keto</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aspekte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dhe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kjo</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kohe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duhet</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jet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kur</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komjuteri</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eshte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me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pak</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ne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shfrytezim</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koha</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drekes</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Porosia</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dyte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tregon</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se ne system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nuk</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eshte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instaluar</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mbrojtja</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anivirus</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per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systemin</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Windows 7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dhe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ju</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tani</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kete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duhet</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beni</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permes</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online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opsionit</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ose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permes</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antiviruseve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qe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jane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me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licenca</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per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qene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mbrojtja</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sa</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me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efektive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Sapo</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ta</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instalojme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antivurusin</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kjo</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porosi</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zhduket</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automatikishte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 name="Table 2"/>
          <p:cNvGraphicFramePr>
            <a:graphicFrameLocks noGrp="1"/>
          </p:cNvGraphicFramePr>
          <p:nvPr/>
        </p:nvGraphicFramePr>
        <p:xfrm>
          <a:off x="1524000" y="1842135"/>
          <a:ext cx="6096000" cy="211836"/>
        </p:xfrm>
        <a:graphic>
          <a:graphicData uri="http://schemas.openxmlformats.org/drawingml/2006/table">
            <a:tbl>
              <a:tblPr/>
              <a:tblGrid>
                <a:gridCol w="6096000"/>
              </a:tblGrid>
              <a:tr h="0">
                <a:tc>
                  <a:txBody>
                    <a:bodyPr/>
                    <a:lstStyle/>
                    <a:p>
                      <a:pPr marL="0" marR="0" algn="ctr">
                        <a:lnSpc>
                          <a:spcPct val="115000"/>
                        </a:lnSpc>
                        <a:spcBef>
                          <a:spcPts val="0"/>
                        </a:spcBef>
                        <a:spcAft>
                          <a:spcPts val="0"/>
                        </a:spcAft>
                      </a:pPr>
                      <a:endParaRPr lang="en-US" sz="1100" dirty="0">
                        <a:latin typeface="Calibri"/>
                        <a:ea typeface="Calibri"/>
                        <a:cs typeface="Times New Roman"/>
                      </a:endParaRPr>
                    </a:p>
                  </a:txBody>
                  <a:tcPr marL="9525" marR="9525" marT="9525" marB="9525" anchor="ctr">
                    <a:lnL>
                      <a:noFill/>
                    </a:lnL>
                    <a:lnR>
                      <a:noFill/>
                    </a:lnR>
                    <a:lnT>
                      <a:noFill/>
                    </a:lnT>
                    <a:lnB>
                      <a:noFill/>
                    </a:lnB>
                  </a:tcPr>
                </a:tc>
              </a:tr>
            </a:tbl>
          </a:graphicData>
        </a:graphic>
      </p:graphicFrame>
      <p:pic>
        <p:nvPicPr>
          <p:cNvPr id="5" name="Picture 4" descr=" Stanje sigurnosti "/>
          <p:cNvPicPr/>
          <p:nvPr/>
        </p:nvPicPr>
        <p:blipFill>
          <a:blip r:embed="rId2" cstate="print"/>
          <a:srcRect/>
          <a:stretch>
            <a:fillRect/>
          </a:stretch>
        </p:blipFill>
        <p:spPr bwMode="auto">
          <a:xfrm>
            <a:off x="2286000" y="2743200"/>
            <a:ext cx="4429125" cy="4114800"/>
          </a:xfrm>
          <a:prstGeom prst="rect">
            <a:avLst/>
          </a:prstGeom>
          <a:noFill/>
          <a:ln w="9525">
            <a:noFill/>
            <a:miter lim="800000"/>
            <a:headEnd/>
            <a:tailEnd/>
          </a:ln>
        </p:spPr>
      </p:pic>
      <p:sp>
        <p:nvSpPr>
          <p:cNvPr id="82948" name="Rectangle 4"/>
          <p:cNvSpPr>
            <a:spLocks noChangeArrowheads="1"/>
          </p:cNvSpPr>
          <p:nvPr/>
        </p:nvSpPr>
        <p:spPr bwMode="auto">
          <a:xfrm>
            <a:off x="0" y="2252990"/>
            <a:ext cx="914400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Krejt</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kjo</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qender</a:t>
            </a:r>
            <a:r>
              <a:rPr kumimoji="0" lang="en-US" sz="1400" b="1" i="0" u="none" strike="noStrike" cap="none" normalizeH="0" baseline="0" dirty="0" smtClean="0">
                <a:ln>
                  <a:noFill/>
                </a:ln>
                <a:solidFill>
                  <a:srgbClr val="166E00"/>
                </a:solidFill>
                <a:effectLst/>
                <a:latin typeface="Arial" pitchFamily="34" charset="0"/>
                <a:ea typeface="Times New Roman" pitchFamily="18" charset="0"/>
                <a:cs typeface="Arial" pitchFamily="34" charset="0"/>
              </a:rPr>
              <a:t> (Action center)</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qka</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mbikqyre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tregon</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fig ne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vazhdim</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cilen</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shifet</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gjitha</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aktivitetet</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disa</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elementeve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jane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konfiguruar</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rregulla</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sipas</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opcioneve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dhena</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8"/>
          <p:cNvSpPr/>
          <p:nvPr/>
        </p:nvSpPr>
        <p:spPr>
          <a:xfrm>
            <a:off x="0" y="1752600"/>
            <a:ext cx="8915400" cy="523220"/>
          </a:xfrm>
          <a:prstGeom prst="rect">
            <a:avLst/>
          </a:prstGeom>
        </p:spPr>
        <p:txBody>
          <a:bodyPr wrap="square">
            <a:spAutoFit/>
          </a:bodyPr>
          <a:lstStyle/>
          <a:p>
            <a:r>
              <a:rPr lang="en-US" sz="1400" dirty="0" err="1" smtClean="0">
                <a:latin typeface="Arial" pitchFamily="34" charset="0"/>
                <a:cs typeface="Arial" pitchFamily="34" charset="0"/>
              </a:rPr>
              <a:t>Por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duhet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ditur</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vetem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interneti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nuk</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eshte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burim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problemeve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sigurise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por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jane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edhe</a:t>
            </a:r>
            <a:r>
              <a:rPr lang="en-US" sz="1400" dirty="0" smtClean="0">
                <a:latin typeface="Arial" pitchFamily="34" charset="0"/>
                <a:cs typeface="Arial" pitchFamily="34" charset="0"/>
              </a:rPr>
              <a:t> flesh </a:t>
            </a:r>
            <a:r>
              <a:rPr lang="en-US" sz="1400" dirty="0" err="1" smtClean="0">
                <a:latin typeface="Arial" pitchFamily="34" charset="0"/>
                <a:cs typeface="Arial" pitchFamily="34" charset="0"/>
              </a:rPr>
              <a:t>memoriet</a:t>
            </a:r>
            <a:r>
              <a:rPr lang="en-US" sz="1400" dirty="0" smtClean="0">
                <a:latin typeface="Arial" pitchFamily="34" charset="0"/>
                <a:cs typeface="Arial" pitchFamily="34" charset="0"/>
              </a:rPr>
              <a:t> e </a:t>
            </a:r>
            <a:r>
              <a:rPr lang="en-US" sz="1400" dirty="0" err="1" smtClean="0">
                <a:latin typeface="Arial" pitchFamily="34" charset="0"/>
                <a:cs typeface="Arial" pitchFamily="34" charset="0"/>
              </a:rPr>
              <a:t>ndryshme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etj</a:t>
            </a:r>
            <a:r>
              <a:rPr lang="en-US" sz="1400" dirty="0" smtClean="0">
                <a:latin typeface="Arial" pitchFamily="34" charset="0"/>
                <a:cs typeface="Arial" pitchFamily="34" charset="0"/>
              </a:rPr>
              <a:t> .</a:t>
            </a:r>
            <a:endParaRPr lang="en-US"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tanje sigurnosti "/>
          <p:cNvPicPr/>
          <p:nvPr/>
        </p:nvPicPr>
        <p:blipFill>
          <a:blip r:embed="rId2" cstate="print"/>
          <a:srcRect/>
          <a:stretch>
            <a:fillRect/>
          </a:stretch>
        </p:blipFill>
        <p:spPr bwMode="auto">
          <a:xfrm>
            <a:off x="990600" y="304800"/>
            <a:ext cx="6858000" cy="4648200"/>
          </a:xfrm>
          <a:prstGeom prst="rect">
            <a:avLst/>
          </a:prstGeom>
          <a:noFill/>
          <a:ln w="9525">
            <a:noFill/>
            <a:miter lim="800000"/>
            <a:headEnd/>
            <a:tailEnd/>
          </a:ln>
        </p:spPr>
      </p:pic>
      <p:sp>
        <p:nvSpPr>
          <p:cNvPr id="83969" name="Rectangle 1"/>
          <p:cNvSpPr>
            <a:spLocks noChangeArrowheads="1"/>
          </p:cNvSpPr>
          <p:nvPr/>
        </p:nvSpPr>
        <p:spPr bwMode="auto">
          <a:xfrm>
            <a:off x="0" y="5123646"/>
            <a:ext cx="89916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76250" algn="just"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Ne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vazhdim</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po</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shifet</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se 'Windows Backup'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definuar</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nje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element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shume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rendesi</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duhet</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gjithmone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sidomos</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para</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ndonje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ndryshimi</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ne system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sepse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shume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lehte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rikthejme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gjendjen</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meparshem</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particioni</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sistemit</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perveq</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rendesi</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edhe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ruajtjen</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shenimeve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shfrytezuesit</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28600" y="102995"/>
            <a:ext cx="89154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Autentifikimi</a:t>
            </a:r>
            <a:r>
              <a:rPr kumimoji="0" lang="en-US" sz="16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6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6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6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autorizimi</a:t>
            </a:r>
            <a:r>
              <a:rPr kumimoji="0" lang="en-US" sz="16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endParaRPr kumimoji="0" lang="en-US" sz="1600" b="1" i="0" u="none" strike="noStrike" cap="none" normalizeH="0" baseline="0" dirty="0" smtClean="0">
              <a:ln>
                <a:noFill/>
              </a:ln>
              <a:solidFill>
                <a:srgbClr val="6B6059"/>
              </a:solidFill>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r>
            <a:br>
              <a:rPr kumimoji="0" lang="en-US" sz="1200" b="0" i="0" u="none" strike="noStrike" cap="none" normalizeH="0" baseline="0" dirty="0" smtClean="0">
                <a:ln>
                  <a:noFill/>
                </a:ln>
                <a:solidFill>
                  <a:srgbClr val="6B6059"/>
                </a:solidFill>
                <a:effectLst/>
                <a:latin typeface="Arial" pitchFamily="34" charset="0"/>
                <a:ea typeface="Calibri" pitchFamily="34" charset="0"/>
                <a:cs typeface="Arial" pitchFamily="34" charset="0"/>
              </a:rPr>
            </a:b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kuptojme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me mire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aspektin</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sigurise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ne Windows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rendesi</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madhe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kuptojme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tipet</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apo</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llojet</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urdherave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shfrytezuesve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që</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janë</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përdorur</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në</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konfigurimin</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sigurisë</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dhe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ne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vertete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dijme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se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si</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protokoli</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Kerbereos</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i</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autenttifikon</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dhe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autorizon</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shfrytezuesit</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pergjate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logimit</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ne system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apo</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ne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ndonje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resurs</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333333"/>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333333"/>
                </a:solidFill>
                <a:effectLst/>
                <a:latin typeface="Arial" pitchFamily="34" charset="0"/>
                <a:ea typeface="Calibri" pitchFamily="34" charset="0"/>
                <a:cs typeface="Arial" pitchFamily="34" charset="0"/>
              </a:rPr>
              <a:t>sistemit</a:t>
            </a:r>
            <a:r>
              <a:rPr kumimoji="0" lang="en-US" sz="1400" b="0" i="0" u="none" strike="noStrike" cap="none" normalizeH="0" baseline="0" dirty="0" smtClean="0">
                <a:ln>
                  <a:noFill/>
                </a:ln>
                <a:solidFill>
                  <a:schemeClr val="tx1"/>
                </a:solidFill>
                <a:effectLst/>
                <a:latin typeface="Arial" pitchFamily="34" charset="0"/>
                <a:cs typeface="Arial" pitchFamily="34" charset="0"/>
              </a:rPr>
              <a:t> </a:t>
            </a:r>
          </a:p>
        </p:txBody>
      </p:sp>
      <p:sp>
        <p:nvSpPr>
          <p:cNvPr id="1026" name="Rectangle 2"/>
          <p:cNvSpPr>
            <a:spLocks noChangeArrowheads="1"/>
          </p:cNvSpPr>
          <p:nvPr/>
        </p:nvSpPr>
        <p:spPr bwMode="auto">
          <a:xfrm>
            <a:off x="152400" y="4985147"/>
            <a:ext cx="8839200"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Autentifikimi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proces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qellim</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identifikimit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shfrytezuesit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rastin</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qasjes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system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resurset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komjuterike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publike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private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ky</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verifikim</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s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shpeshti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behet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emrit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perdoruesit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fjalekalimit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Por</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kur</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transakcione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ndryshme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psh</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siq</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jane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pagesat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ndryeshme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bankare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pagesat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internetit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etj</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perdorimi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vetem</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emrit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fjalekalimit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mjafton</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mbajtur</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nivel</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larte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sigurise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aresye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tilla</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siguria</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shtese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cila</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realizohet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certificates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digitale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leshuar</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prej</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organit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certifkim</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 </a:t>
            </a:r>
            <a:endParaRPr kumimoji="0" lang="en-US" sz="1400" i="0" u="none" strike="noStrike" cap="none" normalizeH="0" baseline="0" dirty="0" smtClean="0">
              <a:ln>
                <a:noFill/>
              </a:ln>
              <a:solidFill>
                <a:schemeClr val="tx1"/>
              </a:solidFill>
              <a:effectLst/>
              <a:latin typeface="Arial" pitchFamily="34" charset="0"/>
              <a:cs typeface="Arial" pitchFamily="34" charset="0"/>
            </a:endParaRPr>
          </a:p>
        </p:txBody>
      </p:sp>
      <p:pic>
        <p:nvPicPr>
          <p:cNvPr id="1027" name="Picture 3"/>
          <p:cNvPicPr>
            <a:picLocks noChangeAspect="1" noChangeArrowheads="1"/>
          </p:cNvPicPr>
          <p:nvPr/>
        </p:nvPicPr>
        <p:blipFill>
          <a:blip r:embed="rId2" cstate="print"/>
          <a:srcRect/>
          <a:stretch>
            <a:fillRect/>
          </a:stretch>
        </p:blipFill>
        <p:spPr bwMode="auto">
          <a:xfrm>
            <a:off x="2260884" y="1345378"/>
            <a:ext cx="4638675" cy="3614552"/>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ChangeArrowheads="1"/>
          </p:cNvSpPr>
          <p:nvPr/>
        </p:nvSpPr>
        <p:spPr bwMode="auto">
          <a:xfrm>
            <a:off x="0" y="23082"/>
            <a:ext cx="9144000"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Pas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perfundimit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procesit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autentifikimit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logjikishte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vjen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procesi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autorizimit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ka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detyre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mundesoi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dirty="0" err="1" smtClean="0">
                <a:ln>
                  <a:noFill/>
                </a:ln>
                <a:solidFill>
                  <a:srgbClr val="6B6059"/>
                </a:solidFill>
                <a:effectLst/>
                <a:latin typeface="Arial" pitchFamily="34" charset="0"/>
                <a:ea typeface="Times New Roman" pitchFamily="18" charset="0"/>
                <a:cs typeface="Arial" pitchFamily="34" charset="0"/>
              </a:rPr>
              <a:t>kuptoi</a:t>
            </a:r>
            <a:r>
              <a:rPr kumimoji="0" lang="en-US" sz="1400" b="0" i="0" u="none" strike="noStrike" cap="none" normalizeH="0" dirty="0" smtClean="0">
                <a:ln>
                  <a:noFill/>
                </a:ln>
                <a:solidFill>
                  <a:srgbClr val="6B6059"/>
                </a:solidFill>
                <a:effectLst/>
                <a:latin typeface="Arial" pitchFamily="34" charset="0"/>
                <a:ea typeface="Times New Roman" pitchFamily="18" charset="0"/>
                <a:cs typeface="Arial" pitchFamily="34" charset="0"/>
              </a:rPr>
              <a:t> se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shfrytezuesi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autetntifikuar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qaset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eventualishte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azurnoj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dhena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resurset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tij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Psh</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kesaj</a:t>
            </a:r>
            <a:r>
              <a:rPr kumimoji="0" lang="en-US" sz="1400" b="0" i="0" u="none" strike="noStrike" cap="none" normalizeH="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autentifikimi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jep</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drejta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qasje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folder,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kohen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qasjes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sasine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hapesires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lire ne disk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etj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b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br>
            <a:r>
              <a:rPr lang="en-US" sz="1400" dirty="0" err="1" smtClean="0">
                <a:solidFill>
                  <a:srgbClr val="6B6059"/>
                </a:solidFill>
                <a:latin typeface="Arial" pitchFamily="34" charset="0"/>
                <a:ea typeface="Times New Roman" pitchFamily="18" charset="0"/>
                <a:cs typeface="Arial" pitchFamily="34" charset="0"/>
              </a:rPr>
              <a:t>E</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kzistojne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dy</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komponente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autorizimit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ate:</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AutoNum type="arabicPeriod"/>
              <a:tabLst/>
            </a:pP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Definimi</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fillestar</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autorizimeve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resurset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sistemit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ana</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administratorit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sistemit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a:t>
            </a:r>
            <a:endParaRPr kumimoji="0" lang="en-US" sz="1400" b="0" i="0" u="none" strike="noStrike" cap="none" normalizeH="0" baseline="0" dirty="0" smtClean="0">
              <a:ln>
                <a:noFill/>
              </a:ln>
              <a:solidFill>
                <a:srgbClr val="6B6059"/>
              </a:solidFill>
              <a:effectLst/>
              <a:latin typeface="Arial" pitchFamily="34" charset="0"/>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AutoNum type="arabicPeriod"/>
              <a:tabLst/>
            </a:pP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Verifikim</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shtese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autorizimeve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ana</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sistemit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apo</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aplikacionit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pergjate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tentimit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shfrytezuesit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qaset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apo</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azurnoje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resurset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sistemit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operativ</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Windows 7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permbane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keto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metoda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autentifikimi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u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loguar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0" fontAlgn="base" latinLnBrk="0" hangingPunct="0">
              <a:lnSpc>
                <a:spcPct val="100000"/>
              </a:lnSpc>
              <a:spcBef>
                <a:spcPct val="0"/>
              </a:spcBef>
              <a:spcAft>
                <a:spcPct val="0"/>
              </a:spcAft>
              <a:buClrTx/>
              <a:buSzTx/>
              <a:buFontTx/>
              <a:buNone/>
              <a:tabLst/>
            </a:pPr>
            <a:r>
              <a:rPr lang="en-US" sz="1400" b="1" dirty="0" err="1" smtClean="0">
                <a:solidFill>
                  <a:srgbClr val="6B6059"/>
                </a:solidFill>
                <a:latin typeface="Arial" pitchFamily="34" charset="0"/>
                <a:ea typeface="Times New Roman" pitchFamily="18" charset="0"/>
                <a:cs typeface="Arial" pitchFamily="34" charset="0"/>
              </a:rPr>
              <a:t>P</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rotokoli</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Kerberit</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v5l, NTLM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menaxher</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mapingu</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sertifikatit</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p:txBody>
      </p:sp>
      <p:sp>
        <p:nvSpPr>
          <p:cNvPr id="86018" name="Rectangle 2"/>
          <p:cNvSpPr>
            <a:spLocks noChangeArrowheads="1"/>
          </p:cNvSpPr>
          <p:nvPr/>
        </p:nvSpPr>
        <p:spPr bwMode="auto">
          <a:xfrm>
            <a:off x="0" y="4770917"/>
            <a:ext cx="914400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Protokoli</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Kerberit</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v5</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metoda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kryesore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autentifikim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ana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operativ</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klient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server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punojne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platformen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Windows.</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NTLM </a:t>
            </a: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menaxher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kerkohet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kompatibilitet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operative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mehershme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Windows 7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karakterizon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fleksibilitet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vogel</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siguri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vogel</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efikasitet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raport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metoden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lang="en-US" sz="1400" dirty="0" smtClean="0">
                <a:solidFill>
                  <a:srgbClr val="6B6059"/>
                </a:solidFill>
                <a:latin typeface="Arial" pitchFamily="34" charset="0"/>
                <a:ea typeface="Times New Roman" pitchFamily="18" charset="0"/>
                <a:cs typeface="Arial" pitchFamily="34" charset="0"/>
              </a:rPr>
              <a:t>me </a:t>
            </a:r>
            <a:r>
              <a:rPr lang="en-US" sz="1400" dirty="0" err="1" smtClean="0">
                <a:solidFill>
                  <a:srgbClr val="6B6059"/>
                </a:solidFill>
                <a:latin typeface="Arial" pitchFamily="34" charset="0"/>
                <a:ea typeface="Times New Roman" pitchFamily="18" charset="0"/>
                <a:cs typeface="Arial" pitchFamily="34" charset="0"/>
              </a:rPr>
              <a:t>larte</a:t>
            </a:r>
            <a:r>
              <a:rPr lang="en-US" sz="1400" dirty="0" smtClean="0">
                <a:solidFill>
                  <a:srgbClr val="6B6059"/>
                </a:solidFill>
                <a:latin typeface="Arial" pitchFamily="34" charset="0"/>
                <a:ea typeface="Times New Roman" pitchFamily="18" charset="0"/>
                <a:cs typeface="Arial" pitchFamily="34" charset="0"/>
              </a:rPr>
              <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Mapingu</a:t>
            </a: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sertifikates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zakonishte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ashtuquejturat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lang="en-US" sz="1400" b="1" dirty="0" smtClean="0">
                <a:solidFill>
                  <a:srgbClr val="6B6059"/>
                </a:solidFill>
                <a:latin typeface="Arial" pitchFamily="34" charset="0"/>
                <a:ea typeface="Times New Roman" pitchFamily="18" charset="0"/>
                <a:cs typeface="Arial" pitchFamily="34" charset="0"/>
              </a:rPr>
              <a:t>S</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mart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kartelat</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kane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detyre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bejne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autentifikimin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shfrytezuesit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system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resurse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Vet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sertifikati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lexohet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kartelen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smart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linkimi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llogarine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shfrytezuesit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lexuar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smart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kartelen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shfrytezohet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paisje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hardwerike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quhet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lexuesi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smart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kateles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Table 5"/>
          <p:cNvGraphicFramePr>
            <a:graphicFrameLocks noGrp="1"/>
          </p:cNvGraphicFramePr>
          <p:nvPr/>
        </p:nvGraphicFramePr>
        <p:xfrm>
          <a:off x="1447800" y="3173555"/>
          <a:ext cx="5892800" cy="1495425"/>
        </p:xfrm>
        <a:graphic>
          <a:graphicData uri="http://schemas.openxmlformats.org/drawingml/2006/table">
            <a:tbl>
              <a:tblPr/>
              <a:tblGrid>
                <a:gridCol w="1625600"/>
                <a:gridCol w="4267200"/>
              </a:tblGrid>
              <a:tr h="485775">
                <a:tc>
                  <a:txBody>
                    <a:bodyPr/>
                    <a:lstStyle/>
                    <a:p>
                      <a:pPr algn="ctr" fontAlgn="b"/>
                      <a:r>
                        <a:rPr lang="en-US" sz="1200" b="0" i="0" u="none" strike="noStrike">
                          <a:solidFill>
                            <a:srgbClr val="FFFFFF"/>
                          </a:solidFill>
                          <a:latin typeface="Calibri"/>
                        </a:rPr>
                        <a:t>Metodat e Autentifikimit të Windows-it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1849B"/>
                    </a:solidFill>
                  </a:tcPr>
                </a:tc>
                <a:tc>
                  <a:txBody>
                    <a:bodyPr/>
                    <a:lstStyle/>
                    <a:p>
                      <a:pPr algn="ctr" fontAlgn="b"/>
                      <a:r>
                        <a:rPr lang="en-US" sz="1200" b="0" i="0" u="none" strike="noStrike">
                          <a:solidFill>
                            <a:srgbClr val="FFFFFF"/>
                          </a:solidFill>
                          <a:latin typeface="Calibri"/>
                        </a:rPr>
                        <a:t>Përshkrimi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1849B"/>
                    </a:solidFill>
                  </a:tcPr>
                </a:tc>
              </a:tr>
              <a:tr h="381000">
                <a:tc>
                  <a:txBody>
                    <a:bodyPr/>
                    <a:lstStyle/>
                    <a:p>
                      <a:pPr algn="l" fontAlgn="b"/>
                      <a:r>
                        <a:rPr lang="en-US" sz="1100" b="0" i="0" u="none" strike="noStrike">
                          <a:solidFill>
                            <a:srgbClr val="000000"/>
                          </a:solidFill>
                          <a:latin typeface="Calibri"/>
                        </a:rPr>
                        <a:t>Protokoli I Kerberos V5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l" fontAlgn="b"/>
                      <a:r>
                        <a:rPr lang="en-US" sz="1100" b="0" i="0" u="none" strike="noStrike">
                          <a:solidFill>
                            <a:srgbClr val="000000"/>
                          </a:solidFill>
                          <a:latin typeface="Calibri"/>
                        </a:rPr>
                        <a:t>Windows 7 klijent dhe Windows Server 2000 ose version më I ri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85750">
                <a:tc>
                  <a:txBody>
                    <a:bodyPr/>
                    <a:lstStyle/>
                    <a:p>
                      <a:pPr algn="l" fontAlgn="b"/>
                      <a:r>
                        <a:rPr lang="en-US" sz="1100" b="0" i="0" u="none" strike="noStrike">
                          <a:solidFill>
                            <a:srgbClr val="000000"/>
                          </a:solidFill>
                          <a:latin typeface="Calibri"/>
                        </a:rPr>
                        <a:t>NTLM</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l" fontAlgn="b"/>
                      <a:r>
                        <a:rPr lang="en-US" sz="1100" b="0" i="0" u="none" strike="noStrike">
                          <a:solidFill>
                            <a:srgbClr val="000000"/>
                          </a:solidFill>
                          <a:latin typeface="Calibri"/>
                        </a:rPr>
                        <a:t>Kompatibiliteti me kompjuteret para sistemit operativ Windows 2000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42900">
                <a:tc>
                  <a:txBody>
                    <a:bodyPr/>
                    <a:lstStyle/>
                    <a:p>
                      <a:pPr algn="l" fontAlgn="b"/>
                      <a:r>
                        <a:rPr lang="en-US" sz="1100" b="0" i="0" u="none" strike="noStrike">
                          <a:solidFill>
                            <a:srgbClr val="000000"/>
                          </a:solidFill>
                          <a:latin typeface="Calibri"/>
                        </a:rPr>
                        <a:t>Mapingu i sertifikatit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l" fontAlgn="b"/>
                      <a:r>
                        <a:rPr lang="it-IT" sz="1100" b="0" i="0" u="none" strike="noStrike" dirty="0">
                          <a:solidFill>
                            <a:srgbClr val="000000"/>
                          </a:solidFill>
                          <a:latin typeface="Calibri"/>
                        </a:rPr>
                        <a:t>Shfrytëzimi I sertifikatave si akreditiv I autentifikimit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bl>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8" name="Table 7"/>
          <p:cNvGraphicFramePr>
            <a:graphicFrameLocks noGrp="1"/>
          </p:cNvGraphicFramePr>
          <p:nvPr/>
        </p:nvGraphicFramePr>
        <p:xfrm>
          <a:off x="76200" y="0"/>
          <a:ext cx="8915400" cy="5715000"/>
        </p:xfrm>
        <a:graphic>
          <a:graphicData uri="http://schemas.openxmlformats.org/drawingml/2006/table">
            <a:tbl>
              <a:tblPr/>
              <a:tblGrid>
                <a:gridCol w="8915400"/>
              </a:tblGrid>
              <a:tr h="5715000">
                <a:tc>
                  <a:txBody>
                    <a:bodyPr/>
                    <a:lstStyle/>
                    <a:p>
                      <a:pPr marL="0" marR="0" algn="just">
                        <a:lnSpc>
                          <a:spcPct val="115000"/>
                        </a:lnSpc>
                        <a:spcBef>
                          <a:spcPts val="0"/>
                        </a:spcBef>
                        <a:spcAft>
                          <a:spcPts val="960"/>
                        </a:spcAft>
                      </a:pPr>
                      <a:r>
                        <a:rPr lang="en-US" sz="1100" dirty="0">
                          <a:solidFill>
                            <a:srgbClr val="6B6059"/>
                          </a:solidFill>
                          <a:latin typeface="Arial"/>
                          <a:ea typeface="Times New Roman"/>
                          <a:cs typeface="Times New Roman"/>
                        </a:rPr>
                        <a:t>  </a:t>
                      </a:r>
                      <a:br>
                        <a:rPr lang="en-US" sz="1100" dirty="0">
                          <a:solidFill>
                            <a:srgbClr val="6B6059"/>
                          </a:solidFill>
                          <a:latin typeface="Arial"/>
                          <a:ea typeface="Times New Roman"/>
                          <a:cs typeface="Times New Roman"/>
                        </a:rPr>
                      </a:br>
                      <a:r>
                        <a:rPr lang="en-US" sz="1400" dirty="0" err="1" smtClean="0">
                          <a:solidFill>
                            <a:srgbClr val="6B6059"/>
                          </a:solidFill>
                          <a:latin typeface="Arial" pitchFamily="34" charset="0"/>
                          <a:ea typeface="Times New Roman"/>
                          <a:cs typeface="Arial" pitchFamily="34" charset="0"/>
                        </a:rPr>
                        <a:t>Metodat</a:t>
                      </a:r>
                      <a:r>
                        <a:rPr lang="en-US" sz="1400" dirty="0" smtClean="0">
                          <a:solidFill>
                            <a:srgbClr val="6B6059"/>
                          </a:solidFill>
                          <a:latin typeface="Arial" pitchFamily="34" charset="0"/>
                          <a:ea typeface="Times New Roman"/>
                          <a:cs typeface="Arial" pitchFamily="34" charset="0"/>
                        </a:rPr>
                        <a:t> </a:t>
                      </a:r>
                      <a:r>
                        <a:rPr lang="en-US" sz="1400" dirty="0">
                          <a:solidFill>
                            <a:srgbClr val="6B6059"/>
                          </a:solidFill>
                          <a:latin typeface="Arial" pitchFamily="34" charset="0"/>
                          <a:ea typeface="Times New Roman"/>
                          <a:cs typeface="Arial" pitchFamily="34" charset="0"/>
                        </a:rPr>
                        <a:t>e </a:t>
                      </a:r>
                      <a:r>
                        <a:rPr lang="en-US" sz="1400" dirty="0" err="1">
                          <a:solidFill>
                            <a:srgbClr val="6B6059"/>
                          </a:solidFill>
                          <a:latin typeface="Arial" pitchFamily="34" charset="0"/>
                          <a:ea typeface="Times New Roman"/>
                          <a:cs typeface="Arial" pitchFamily="34" charset="0"/>
                        </a:rPr>
                        <a:t>reja</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te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autentifikimit</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permbajne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nje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numer</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te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madhe</a:t>
                      </a:r>
                      <a:r>
                        <a:rPr lang="en-US" sz="1400" dirty="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te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permirsimeve</a:t>
                      </a:r>
                      <a:r>
                        <a:rPr lang="en-US" sz="1400" dirty="0" smtClean="0">
                          <a:solidFill>
                            <a:srgbClr val="6B6059"/>
                          </a:solidFill>
                          <a:latin typeface="Arial" pitchFamily="34" charset="0"/>
                          <a:ea typeface="Times New Roman"/>
                          <a:cs typeface="Arial" pitchFamily="34" charset="0"/>
                        </a:rPr>
                        <a:t> </a:t>
                      </a:r>
                      <a:r>
                        <a:rPr lang="en-US" sz="1400" b="1" dirty="0">
                          <a:solidFill>
                            <a:srgbClr val="6B6059"/>
                          </a:solidFill>
                          <a:latin typeface="Arial" pitchFamily="34" charset="0"/>
                          <a:ea typeface="Times New Roman"/>
                          <a:cs typeface="Arial" pitchFamily="34" charset="0"/>
                        </a:rPr>
                        <a:t>Windows logon </a:t>
                      </a:r>
                      <a:r>
                        <a:rPr lang="en-US" sz="1400" dirty="0" err="1">
                          <a:solidFill>
                            <a:srgbClr val="6B6059"/>
                          </a:solidFill>
                          <a:latin typeface="Arial" pitchFamily="34" charset="0"/>
                          <a:ea typeface="Times New Roman"/>
                          <a:cs typeface="Arial" pitchFamily="34" charset="0"/>
                        </a:rPr>
                        <a:t>dhe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proceseve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autentifikuese</a:t>
                      </a:r>
                      <a:r>
                        <a:rPr lang="en-US" sz="1400" dirty="0">
                          <a:solidFill>
                            <a:srgbClr val="6B6059"/>
                          </a:solidFill>
                          <a:latin typeface="Arial" pitchFamily="34" charset="0"/>
                          <a:ea typeface="Times New Roman"/>
                          <a:cs typeface="Arial" pitchFamily="34" charset="0"/>
                        </a:rPr>
                        <a:t> duke </a:t>
                      </a:r>
                      <a:r>
                        <a:rPr lang="en-US" sz="1400" dirty="0" err="1">
                          <a:solidFill>
                            <a:srgbClr val="6B6059"/>
                          </a:solidFill>
                          <a:latin typeface="Arial" pitchFamily="34" charset="0"/>
                          <a:ea typeface="Times New Roman"/>
                          <a:cs typeface="Arial" pitchFamily="34" charset="0"/>
                        </a:rPr>
                        <a:t>perfshire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keto</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opcione</a:t>
                      </a:r>
                      <a:r>
                        <a:rPr lang="en-US" sz="1400" dirty="0">
                          <a:solidFill>
                            <a:srgbClr val="6B6059"/>
                          </a:solidFill>
                          <a:latin typeface="Arial" pitchFamily="34" charset="0"/>
                          <a:ea typeface="Times New Roman"/>
                          <a:cs typeface="Arial" pitchFamily="34" charset="0"/>
                        </a:rPr>
                        <a:t>:</a:t>
                      </a:r>
                      <a:endParaRPr lang="en-US" sz="1400" dirty="0">
                        <a:latin typeface="Arial" pitchFamily="34" charset="0"/>
                        <a:ea typeface="Times New Roman"/>
                        <a:cs typeface="Arial" pitchFamily="34" charset="0"/>
                      </a:endParaRPr>
                    </a:p>
                    <a:p>
                      <a:pPr marL="0" marR="0" algn="just">
                        <a:lnSpc>
                          <a:spcPct val="115000"/>
                        </a:lnSpc>
                        <a:spcBef>
                          <a:spcPts val="0"/>
                        </a:spcBef>
                        <a:spcAft>
                          <a:spcPts val="0"/>
                        </a:spcAft>
                      </a:pPr>
                      <a:r>
                        <a:rPr lang="en-US" sz="1400" b="1" dirty="0">
                          <a:solidFill>
                            <a:srgbClr val="6B6059"/>
                          </a:solidFill>
                          <a:latin typeface="Arial" pitchFamily="34" charset="0"/>
                          <a:ea typeface="Times New Roman"/>
                          <a:cs typeface="Arial" pitchFamily="34" charset="0"/>
                        </a:rPr>
                        <a:t>Smart </a:t>
                      </a:r>
                      <a:r>
                        <a:rPr lang="en-US" sz="1400" b="1" dirty="0" err="1">
                          <a:solidFill>
                            <a:srgbClr val="6B6059"/>
                          </a:solidFill>
                          <a:latin typeface="Arial" pitchFamily="34" charset="0"/>
                          <a:ea typeface="Times New Roman"/>
                          <a:cs typeface="Arial" pitchFamily="34" charset="0"/>
                        </a:rPr>
                        <a:t>kartelat</a:t>
                      </a:r>
                      <a:endParaRPr lang="en-US" sz="1400" b="1" dirty="0">
                        <a:latin typeface="Arial" pitchFamily="34" charset="0"/>
                        <a:ea typeface="Times New Roman"/>
                        <a:cs typeface="Arial" pitchFamily="34" charset="0"/>
                      </a:endParaRPr>
                    </a:p>
                    <a:p>
                      <a:pPr marL="0" marR="0" algn="just">
                        <a:lnSpc>
                          <a:spcPct val="115000"/>
                        </a:lnSpc>
                        <a:spcBef>
                          <a:spcPts val="0"/>
                        </a:spcBef>
                        <a:spcAft>
                          <a:spcPts val="0"/>
                        </a:spcAft>
                      </a:pPr>
                      <a:r>
                        <a:rPr lang="en-US" sz="1400" b="1" dirty="0" err="1" smtClean="0">
                          <a:solidFill>
                            <a:srgbClr val="6B6059"/>
                          </a:solidFill>
                          <a:latin typeface="Arial" pitchFamily="34" charset="0"/>
                          <a:ea typeface="Times New Roman"/>
                          <a:cs typeface="Arial" pitchFamily="34" charset="0"/>
                        </a:rPr>
                        <a:t>Lexuesit</a:t>
                      </a:r>
                      <a:r>
                        <a:rPr lang="en-US" sz="1400" b="1" dirty="0" smtClean="0">
                          <a:solidFill>
                            <a:srgbClr val="6B6059"/>
                          </a:solidFill>
                          <a:latin typeface="Arial" pitchFamily="34" charset="0"/>
                          <a:ea typeface="Times New Roman"/>
                          <a:cs typeface="Arial" pitchFamily="34" charset="0"/>
                        </a:rPr>
                        <a:t> </a:t>
                      </a:r>
                      <a:r>
                        <a:rPr lang="en-US" sz="1400" b="1" dirty="0">
                          <a:solidFill>
                            <a:srgbClr val="6B6059"/>
                          </a:solidFill>
                          <a:latin typeface="Arial" pitchFamily="34" charset="0"/>
                          <a:ea typeface="Times New Roman"/>
                          <a:cs typeface="Arial" pitchFamily="34" charset="0"/>
                        </a:rPr>
                        <a:t>biometric</a:t>
                      </a:r>
                      <a:endParaRPr lang="en-US" sz="1400" b="1" dirty="0">
                        <a:latin typeface="Arial" pitchFamily="34" charset="0"/>
                        <a:ea typeface="Times New Roman"/>
                        <a:cs typeface="Arial" pitchFamily="34" charset="0"/>
                      </a:endParaRPr>
                    </a:p>
                    <a:p>
                      <a:pPr marL="0" marR="0" algn="just">
                        <a:lnSpc>
                          <a:spcPct val="115000"/>
                        </a:lnSpc>
                        <a:spcBef>
                          <a:spcPts val="0"/>
                        </a:spcBef>
                        <a:spcAft>
                          <a:spcPts val="0"/>
                        </a:spcAft>
                      </a:pPr>
                      <a:r>
                        <a:rPr lang="en-US" sz="1400" b="1" dirty="0" err="1">
                          <a:solidFill>
                            <a:srgbClr val="6B6059"/>
                          </a:solidFill>
                          <a:latin typeface="Arial" pitchFamily="34" charset="0"/>
                          <a:ea typeface="Times New Roman"/>
                          <a:cs typeface="Arial" pitchFamily="34" charset="0"/>
                        </a:rPr>
                        <a:t>Teknologjine</a:t>
                      </a:r>
                      <a:r>
                        <a:rPr lang="en-US" sz="1400" b="1" dirty="0">
                          <a:solidFill>
                            <a:srgbClr val="6B6059"/>
                          </a:solidFill>
                          <a:latin typeface="Arial" pitchFamily="34" charset="0"/>
                          <a:ea typeface="Times New Roman"/>
                          <a:cs typeface="Arial" pitchFamily="34" charset="0"/>
                        </a:rPr>
                        <a:t> Online Identity Integration </a:t>
                      </a:r>
                      <a:endParaRPr lang="en-US" sz="1400" b="1" dirty="0" smtClean="0">
                        <a:latin typeface="Arial" pitchFamily="34" charset="0"/>
                        <a:ea typeface="Times New Roman"/>
                        <a:cs typeface="Arial" pitchFamily="34" charset="0"/>
                      </a:endParaRPr>
                    </a:p>
                    <a:p>
                      <a:pPr marL="0" marR="0" algn="just">
                        <a:lnSpc>
                          <a:spcPct val="115000"/>
                        </a:lnSpc>
                        <a:spcBef>
                          <a:spcPts val="0"/>
                        </a:spcBef>
                        <a:spcAft>
                          <a:spcPts val="960"/>
                        </a:spcAft>
                      </a:pPr>
                      <a:r>
                        <a:rPr lang="en-US" sz="1400" dirty="0" smtClean="0">
                          <a:solidFill>
                            <a:srgbClr val="6B6059"/>
                          </a:solidFill>
                          <a:latin typeface="Arial" pitchFamily="34" charset="0"/>
                          <a:ea typeface="Times New Roman"/>
                          <a:cs typeface="Arial" pitchFamily="34" charset="0"/>
                        </a:rPr>
                        <a:t/>
                      </a:r>
                      <a:br>
                        <a:rPr lang="en-US" sz="1400" dirty="0" smtClean="0">
                          <a:solidFill>
                            <a:srgbClr val="6B6059"/>
                          </a:solidFill>
                          <a:latin typeface="Arial" pitchFamily="34" charset="0"/>
                          <a:ea typeface="Times New Roman"/>
                          <a:cs typeface="Arial" pitchFamily="34" charset="0"/>
                        </a:rPr>
                      </a:br>
                      <a:r>
                        <a:rPr lang="en-US" sz="1400" dirty="0" smtClean="0">
                          <a:solidFill>
                            <a:srgbClr val="6B6059"/>
                          </a:solidFill>
                          <a:latin typeface="Arial" pitchFamily="34" charset="0"/>
                          <a:ea typeface="Times New Roman"/>
                          <a:cs typeface="Arial" pitchFamily="34" charset="0"/>
                        </a:rPr>
                        <a:t/>
                      </a:r>
                      <a:br>
                        <a:rPr lang="en-US" sz="1400" dirty="0" smtClean="0">
                          <a:solidFill>
                            <a:srgbClr val="6B6059"/>
                          </a:solidFill>
                          <a:latin typeface="Arial" pitchFamily="34" charset="0"/>
                          <a:ea typeface="Times New Roman"/>
                          <a:cs typeface="Arial" pitchFamily="34" charset="0"/>
                        </a:rPr>
                      </a:br>
                      <a:r>
                        <a:rPr lang="en-US" sz="1400" b="1" i="1" dirty="0" smtClean="0">
                          <a:solidFill>
                            <a:srgbClr val="6B6059"/>
                          </a:solidFill>
                          <a:latin typeface="Arial" pitchFamily="34" charset="0"/>
                          <a:ea typeface="Times New Roman"/>
                          <a:cs typeface="Arial" pitchFamily="34" charset="0"/>
                        </a:rPr>
                        <a:t>Smart </a:t>
                      </a:r>
                      <a:r>
                        <a:rPr lang="en-US" sz="1400" b="1" i="1" dirty="0" err="1" smtClean="0">
                          <a:solidFill>
                            <a:srgbClr val="6B6059"/>
                          </a:solidFill>
                          <a:latin typeface="Arial" pitchFamily="34" charset="0"/>
                          <a:ea typeface="Times New Roman"/>
                          <a:cs typeface="Arial" pitchFamily="34" charset="0"/>
                        </a:rPr>
                        <a:t>katelat</a:t>
                      </a:r>
                      <a:r>
                        <a:rPr lang="en-US" sz="1400" b="1" i="1" dirty="0" smtClean="0">
                          <a:solidFill>
                            <a:srgbClr val="6B6059"/>
                          </a:solidFill>
                          <a:latin typeface="Arial" pitchFamily="34" charset="0"/>
                          <a:ea typeface="Times New Roman"/>
                          <a:cs typeface="Arial" pitchFamily="34" charset="0"/>
                        </a:rPr>
                        <a:t>  </a:t>
                      </a:r>
                      <a:r>
                        <a:rPr lang="en-US" sz="1400" b="0" dirty="0" smtClean="0">
                          <a:solidFill>
                            <a:srgbClr val="6B6059"/>
                          </a:solidFill>
                          <a:latin typeface="Arial" pitchFamily="34" charset="0"/>
                          <a:ea typeface="Times New Roman"/>
                          <a:cs typeface="Arial" pitchFamily="34" charset="0"/>
                        </a:rPr>
                        <a:t>sot </a:t>
                      </a:r>
                      <a:r>
                        <a:rPr lang="en-US" sz="1400" b="0" dirty="0" err="1" smtClean="0">
                          <a:solidFill>
                            <a:srgbClr val="6B6059"/>
                          </a:solidFill>
                          <a:latin typeface="Arial" pitchFamily="34" charset="0"/>
                          <a:ea typeface="Times New Roman"/>
                          <a:cs typeface="Arial" pitchFamily="34" charset="0"/>
                        </a:rPr>
                        <a:t>perdore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mjaft</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shume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dhe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Systemi</a:t>
                      </a:r>
                      <a:r>
                        <a:rPr lang="en-US" sz="1400" dirty="0" smtClean="0">
                          <a:solidFill>
                            <a:srgbClr val="6B6059"/>
                          </a:solidFill>
                          <a:latin typeface="Arial" pitchFamily="34" charset="0"/>
                          <a:ea typeface="Times New Roman"/>
                          <a:cs typeface="Arial" pitchFamily="34" charset="0"/>
                        </a:rPr>
                        <a:t> Windows 7 e </a:t>
                      </a:r>
                      <a:r>
                        <a:rPr lang="en-US" sz="1400" dirty="0" err="1" smtClean="0">
                          <a:solidFill>
                            <a:srgbClr val="6B6059"/>
                          </a:solidFill>
                          <a:latin typeface="Arial" pitchFamily="34" charset="0"/>
                          <a:ea typeface="Times New Roman"/>
                          <a:cs typeface="Arial" pitchFamily="34" charset="0"/>
                        </a:rPr>
                        <a:t>mundeson</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shfrytezimine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tyre</a:t>
                      </a:r>
                      <a:r>
                        <a:rPr lang="en-US" sz="1400" dirty="0" smtClean="0">
                          <a:solidFill>
                            <a:srgbClr val="6B6059"/>
                          </a:solidFill>
                          <a:latin typeface="Arial" pitchFamily="34" charset="0"/>
                          <a:ea typeface="Times New Roman"/>
                          <a:cs typeface="Arial" pitchFamily="34" charset="0"/>
                        </a:rPr>
                        <a:t> ne </a:t>
                      </a:r>
                      <a:r>
                        <a:rPr lang="en-US" sz="1400" dirty="0" err="1" smtClean="0">
                          <a:solidFill>
                            <a:srgbClr val="6B6059"/>
                          </a:solidFill>
                          <a:latin typeface="Arial" pitchFamily="34" charset="0"/>
                          <a:ea typeface="Times New Roman"/>
                          <a:cs typeface="Arial" pitchFamily="34" charset="0"/>
                        </a:rPr>
                        <a:t>menyre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te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thjeshte</a:t>
                      </a:r>
                      <a:r>
                        <a:rPr lang="en-US" sz="1400" dirty="0" smtClean="0">
                          <a:solidFill>
                            <a:srgbClr val="6B6059"/>
                          </a:solidFill>
                          <a:latin typeface="Arial" pitchFamily="34" charset="0"/>
                          <a:ea typeface="Times New Roman"/>
                          <a:cs typeface="Arial" pitchFamily="34" charset="0"/>
                        </a:rPr>
                        <a:t> duke </a:t>
                      </a:r>
                      <a:r>
                        <a:rPr lang="en-US" sz="1400" dirty="0" err="1" smtClean="0">
                          <a:solidFill>
                            <a:srgbClr val="6B6059"/>
                          </a:solidFill>
                          <a:latin typeface="Arial" pitchFamily="34" charset="0"/>
                          <a:ea typeface="Times New Roman"/>
                          <a:cs typeface="Arial" pitchFamily="34" charset="0"/>
                        </a:rPr>
                        <a:t>ju</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mundesuar</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shfrytezim</a:t>
                      </a:r>
                      <a:r>
                        <a:rPr lang="en-US" sz="1400" dirty="0" smtClean="0">
                          <a:solidFill>
                            <a:srgbClr val="6B6059"/>
                          </a:solidFill>
                          <a:latin typeface="Arial" pitchFamily="34" charset="0"/>
                          <a:ea typeface="Times New Roman"/>
                          <a:cs typeface="Arial" pitchFamily="34" charset="0"/>
                        </a:rPr>
                        <a:t> per </a:t>
                      </a:r>
                      <a:r>
                        <a:rPr lang="en-US" sz="1400" dirty="0" err="1" smtClean="0">
                          <a:solidFill>
                            <a:srgbClr val="6B6059"/>
                          </a:solidFill>
                          <a:latin typeface="Arial" pitchFamily="34" charset="0"/>
                          <a:ea typeface="Times New Roman"/>
                          <a:cs typeface="Arial" pitchFamily="34" charset="0"/>
                        </a:rPr>
                        <a:t>lloje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te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ndryshme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te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detyrave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siq</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jane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mbeshtetje</a:t>
                      </a:r>
                      <a:r>
                        <a:rPr lang="en-US" sz="1400" dirty="0" smtClean="0">
                          <a:solidFill>
                            <a:srgbClr val="6B6059"/>
                          </a:solidFill>
                          <a:latin typeface="Arial" pitchFamily="34" charset="0"/>
                          <a:ea typeface="Times New Roman"/>
                          <a:cs typeface="Arial" pitchFamily="34" charset="0"/>
                        </a:rPr>
                        <a:t> per </a:t>
                      </a:r>
                      <a:r>
                        <a:rPr lang="en-US" sz="1400" dirty="0" err="1" smtClean="0">
                          <a:solidFill>
                            <a:srgbClr val="6B6059"/>
                          </a:solidFill>
                          <a:latin typeface="Arial" pitchFamily="34" charset="0"/>
                          <a:ea typeface="Times New Roman"/>
                          <a:cs typeface="Arial" pitchFamily="34" charset="0"/>
                        </a:rPr>
                        <a:t>Protokollin</a:t>
                      </a:r>
                      <a:r>
                        <a:rPr lang="en-US" sz="1400" dirty="0" smtClean="0">
                          <a:solidFill>
                            <a:srgbClr val="6B6059"/>
                          </a:solidFill>
                          <a:latin typeface="Arial" pitchFamily="34" charset="0"/>
                          <a:ea typeface="Times New Roman"/>
                          <a:cs typeface="Arial" pitchFamily="34" charset="0"/>
                        </a:rPr>
                        <a:t> e</a:t>
                      </a:r>
                      <a:r>
                        <a:rPr lang="en-US" sz="1400" baseline="0" dirty="0" smtClean="0">
                          <a:solidFill>
                            <a:srgbClr val="6B6059"/>
                          </a:solidFill>
                          <a:latin typeface="Arial" pitchFamily="34" charset="0"/>
                          <a:ea typeface="Times New Roman"/>
                          <a:cs typeface="Arial" pitchFamily="34" charset="0"/>
                        </a:rPr>
                        <a:t> </a:t>
                      </a:r>
                      <a:r>
                        <a:rPr lang="en-US" sz="1400" baseline="0" dirty="0" err="1" smtClean="0">
                          <a:solidFill>
                            <a:srgbClr val="6B6059"/>
                          </a:solidFill>
                          <a:latin typeface="Arial" pitchFamily="34" charset="0"/>
                          <a:ea typeface="Times New Roman"/>
                          <a:cs typeface="Arial" pitchFamily="34" charset="0"/>
                        </a:rPr>
                        <a:t>K</a:t>
                      </a:r>
                      <a:r>
                        <a:rPr lang="en-US" sz="1400" dirty="0" err="1" smtClean="0">
                          <a:solidFill>
                            <a:srgbClr val="6B6059"/>
                          </a:solidFill>
                          <a:latin typeface="Arial" pitchFamily="34" charset="0"/>
                          <a:ea typeface="Times New Roman"/>
                          <a:cs typeface="Arial" pitchFamily="34" charset="0"/>
                        </a:rPr>
                        <a:t>erberit</a:t>
                      </a:r>
                      <a:r>
                        <a:rPr lang="en-US" sz="1400" dirty="0" smtClean="0">
                          <a:solidFill>
                            <a:srgbClr val="6B6059"/>
                          </a:solidFill>
                          <a:latin typeface="Arial" pitchFamily="34" charset="0"/>
                          <a:ea typeface="Times New Roman"/>
                          <a:cs typeface="Arial" pitchFamily="34" charset="0"/>
                        </a:rPr>
                        <a:t> , </a:t>
                      </a:r>
                      <a:r>
                        <a:rPr lang="en-US" sz="1400" dirty="0" err="1" smtClean="0">
                          <a:solidFill>
                            <a:srgbClr val="6B6059"/>
                          </a:solidFill>
                          <a:latin typeface="Arial" pitchFamily="34" charset="0"/>
                          <a:ea typeface="Times New Roman"/>
                          <a:cs typeface="Arial" pitchFamily="34" charset="0"/>
                        </a:rPr>
                        <a:t>kriptimin</a:t>
                      </a:r>
                      <a:r>
                        <a:rPr lang="en-US" sz="1400" dirty="0" smtClean="0">
                          <a:solidFill>
                            <a:srgbClr val="6B6059"/>
                          </a:solidFill>
                          <a:latin typeface="Arial" pitchFamily="34" charset="0"/>
                          <a:ea typeface="Times New Roman"/>
                          <a:cs typeface="Arial" pitchFamily="34" charset="0"/>
                        </a:rPr>
                        <a:t> e </a:t>
                      </a:r>
                      <a:r>
                        <a:rPr lang="en-US" sz="1400" dirty="0" err="1" smtClean="0">
                          <a:solidFill>
                            <a:srgbClr val="6B6059"/>
                          </a:solidFill>
                          <a:latin typeface="Arial" pitchFamily="34" charset="0"/>
                          <a:ea typeface="Times New Roman"/>
                          <a:cs typeface="Arial" pitchFamily="34" charset="0"/>
                        </a:rPr>
                        <a:t>drajvereve</a:t>
                      </a:r>
                      <a:r>
                        <a:rPr lang="en-US" sz="1400" dirty="0" smtClean="0">
                          <a:solidFill>
                            <a:srgbClr val="6B6059"/>
                          </a:solidFill>
                          <a:latin typeface="Arial" pitchFamily="34" charset="0"/>
                          <a:ea typeface="Times New Roman"/>
                          <a:cs typeface="Arial" pitchFamily="34" charset="0"/>
                        </a:rPr>
                        <a:t> , </a:t>
                      </a:r>
                      <a:r>
                        <a:rPr lang="en-US" sz="1400" dirty="0" err="1" smtClean="0">
                          <a:solidFill>
                            <a:srgbClr val="6B6059"/>
                          </a:solidFill>
                          <a:latin typeface="Arial" pitchFamily="34" charset="0"/>
                          <a:ea typeface="Times New Roman"/>
                          <a:cs typeface="Arial" pitchFamily="34" charset="0"/>
                        </a:rPr>
                        <a:t>nenshkrimine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dokumenteve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majlave</a:t>
                      </a:r>
                      <a:r>
                        <a:rPr lang="en-US" sz="1400" dirty="0" smtClean="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etj</a:t>
                      </a:r>
                      <a:r>
                        <a:rPr lang="en-US" sz="1400" dirty="0" smtClean="0">
                          <a:solidFill>
                            <a:srgbClr val="6B6059"/>
                          </a:solidFill>
                          <a:latin typeface="Arial" pitchFamily="34" charset="0"/>
                          <a:ea typeface="Times New Roman"/>
                          <a:cs typeface="Arial" pitchFamily="34" charset="0"/>
                        </a:rPr>
                        <a:t>. </a:t>
                      </a:r>
                      <a:endParaRPr lang="en-US" sz="1400" dirty="0" smtClean="0">
                        <a:latin typeface="Arial" pitchFamily="34" charset="0"/>
                        <a:ea typeface="Times New Roman"/>
                        <a:cs typeface="Arial" pitchFamily="34" charset="0"/>
                      </a:endParaRPr>
                    </a:p>
                    <a:p>
                      <a:pPr marL="0" marR="0" algn="just">
                        <a:lnSpc>
                          <a:spcPct val="115000"/>
                        </a:lnSpc>
                        <a:spcBef>
                          <a:spcPts val="0"/>
                        </a:spcBef>
                        <a:spcAft>
                          <a:spcPts val="0"/>
                        </a:spcAft>
                      </a:pPr>
                      <a:r>
                        <a:rPr lang="en-US" sz="1400" b="1" i="1" dirty="0" err="1" smtClean="0">
                          <a:solidFill>
                            <a:srgbClr val="6B6059"/>
                          </a:solidFill>
                          <a:latin typeface="Arial" pitchFamily="34" charset="0"/>
                          <a:ea typeface="Times New Roman"/>
                          <a:cs typeface="Arial" pitchFamily="34" charset="0"/>
                        </a:rPr>
                        <a:t>Lexuesit</a:t>
                      </a:r>
                      <a:r>
                        <a:rPr lang="en-US" sz="1400" b="1" i="1" dirty="0" smtClean="0">
                          <a:solidFill>
                            <a:srgbClr val="6B6059"/>
                          </a:solidFill>
                          <a:latin typeface="Arial" pitchFamily="34" charset="0"/>
                          <a:ea typeface="Times New Roman"/>
                          <a:cs typeface="Arial" pitchFamily="34" charset="0"/>
                        </a:rPr>
                        <a:t> </a:t>
                      </a:r>
                      <a:r>
                        <a:rPr lang="en-US" sz="1400" b="1" i="1" dirty="0">
                          <a:solidFill>
                            <a:srgbClr val="6B6059"/>
                          </a:solidFill>
                          <a:latin typeface="Arial" pitchFamily="34" charset="0"/>
                          <a:ea typeface="Times New Roman"/>
                          <a:cs typeface="Arial" pitchFamily="34" charset="0"/>
                        </a:rPr>
                        <a:t>biometric </a:t>
                      </a:r>
                      <a:r>
                        <a:rPr lang="en-US" sz="1400" b="0" dirty="0" err="1">
                          <a:solidFill>
                            <a:srgbClr val="6B6059"/>
                          </a:solidFill>
                          <a:latin typeface="Arial" pitchFamily="34" charset="0"/>
                          <a:ea typeface="Times New Roman"/>
                          <a:cs typeface="Arial" pitchFamily="34" charset="0"/>
                        </a:rPr>
                        <a:t>jane</a:t>
                      </a:r>
                      <a:r>
                        <a:rPr lang="en-US" sz="1400" b="0" dirty="0">
                          <a:solidFill>
                            <a:srgbClr val="6B6059"/>
                          </a:solidFill>
                          <a:latin typeface="Arial" pitchFamily="34" charset="0"/>
                          <a:ea typeface="Times New Roman"/>
                          <a:cs typeface="Arial" pitchFamily="34" charset="0"/>
                        </a:rPr>
                        <a:t> </a:t>
                      </a:r>
                      <a:r>
                        <a:rPr lang="en-US" sz="1400" b="0" dirty="0" err="1">
                          <a:solidFill>
                            <a:srgbClr val="6B6059"/>
                          </a:solidFill>
                          <a:latin typeface="Arial" pitchFamily="34" charset="0"/>
                          <a:ea typeface="Times New Roman"/>
                          <a:cs typeface="Arial" pitchFamily="34" charset="0"/>
                        </a:rPr>
                        <a:t>shume</a:t>
                      </a:r>
                      <a:r>
                        <a:rPr lang="en-US" sz="1400" b="0" dirty="0">
                          <a:solidFill>
                            <a:srgbClr val="6B6059"/>
                          </a:solidFill>
                          <a:latin typeface="Arial" pitchFamily="34" charset="0"/>
                          <a:ea typeface="Times New Roman"/>
                          <a:cs typeface="Arial" pitchFamily="34" charset="0"/>
                        </a:rPr>
                        <a:t> </a:t>
                      </a:r>
                      <a:r>
                        <a:rPr lang="en-US" sz="1400" b="0" dirty="0" err="1">
                          <a:solidFill>
                            <a:srgbClr val="6B6059"/>
                          </a:solidFill>
                          <a:latin typeface="Arial" pitchFamily="34" charset="0"/>
                          <a:ea typeface="Times New Roman"/>
                          <a:cs typeface="Arial" pitchFamily="34" charset="0"/>
                        </a:rPr>
                        <a:t>te</a:t>
                      </a:r>
                      <a:r>
                        <a:rPr lang="en-US" sz="1400" b="0" dirty="0">
                          <a:solidFill>
                            <a:srgbClr val="6B6059"/>
                          </a:solidFill>
                          <a:latin typeface="Arial" pitchFamily="34" charset="0"/>
                          <a:ea typeface="Times New Roman"/>
                          <a:cs typeface="Arial" pitchFamily="34" charset="0"/>
                        </a:rPr>
                        <a:t> </a:t>
                      </a:r>
                      <a:r>
                        <a:rPr lang="en-US" sz="1400" b="0" dirty="0" err="1">
                          <a:solidFill>
                            <a:srgbClr val="6B6059"/>
                          </a:solidFill>
                          <a:latin typeface="Arial" pitchFamily="34" charset="0"/>
                          <a:ea typeface="Times New Roman"/>
                          <a:cs typeface="Arial" pitchFamily="34" charset="0"/>
                        </a:rPr>
                        <a:t>perhapur</a:t>
                      </a:r>
                      <a:r>
                        <a:rPr lang="en-US" sz="1400" b="0" dirty="0">
                          <a:solidFill>
                            <a:srgbClr val="6B6059"/>
                          </a:solidFill>
                          <a:latin typeface="Arial" pitchFamily="34" charset="0"/>
                          <a:ea typeface="Times New Roman"/>
                          <a:cs typeface="Arial" pitchFamily="34" charset="0"/>
                        </a:rPr>
                        <a:t> </a:t>
                      </a:r>
                      <a:r>
                        <a:rPr lang="en-US" sz="1400" b="0" dirty="0" err="1">
                          <a:solidFill>
                            <a:srgbClr val="6B6059"/>
                          </a:solidFill>
                          <a:latin typeface="Arial" pitchFamily="34" charset="0"/>
                          <a:ea typeface="Times New Roman"/>
                          <a:cs typeface="Arial" pitchFamily="34" charset="0"/>
                        </a:rPr>
                        <a:t>si</a:t>
                      </a:r>
                      <a:r>
                        <a:rPr lang="en-US" sz="1400" b="0" dirty="0">
                          <a:solidFill>
                            <a:srgbClr val="6B6059"/>
                          </a:solidFill>
                          <a:latin typeface="Arial" pitchFamily="34" charset="0"/>
                          <a:ea typeface="Times New Roman"/>
                          <a:cs typeface="Arial" pitchFamily="34" charset="0"/>
                        </a:rPr>
                        <a:t> </a:t>
                      </a:r>
                      <a:r>
                        <a:rPr lang="en-US" sz="1400" b="0" dirty="0" err="1">
                          <a:solidFill>
                            <a:srgbClr val="6B6059"/>
                          </a:solidFill>
                          <a:latin typeface="Arial" pitchFamily="34" charset="0"/>
                          <a:ea typeface="Times New Roman"/>
                          <a:cs typeface="Arial" pitchFamily="34" charset="0"/>
                        </a:rPr>
                        <a:t>qasje</a:t>
                      </a:r>
                      <a:r>
                        <a:rPr lang="en-US" sz="1400" b="0" dirty="0">
                          <a:solidFill>
                            <a:srgbClr val="6B6059"/>
                          </a:solidFill>
                          <a:latin typeface="Arial" pitchFamily="34" charset="0"/>
                          <a:ea typeface="Times New Roman"/>
                          <a:cs typeface="Arial" pitchFamily="34" charset="0"/>
                        </a:rPr>
                        <a:t> </a:t>
                      </a:r>
                      <a:r>
                        <a:rPr lang="en-US" sz="1400" b="0" dirty="0" err="1" smtClean="0">
                          <a:solidFill>
                            <a:srgbClr val="6B6059"/>
                          </a:solidFill>
                          <a:latin typeface="Arial" pitchFamily="34" charset="0"/>
                          <a:ea typeface="Times New Roman"/>
                          <a:cs typeface="Arial" pitchFamily="34" charset="0"/>
                        </a:rPr>
                        <a:t>autentifikimi</a:t>
                      </a:r>
                      <a:r>
                        <a:rPr lang="en-US" sz="1400" b="0" dirty="0" smtClean="0">
                          <a:solidFill>
                            <a:srgbClr val="6B6059"/>
                          </a:solidFill>
                          <a:latin typeface="Arial" pitchFamily="34" charset="0"/>
                          <a:ea typeface="Times New Roman"/>
                          <a:cs typeface="Arial" pitchFamily="34" charset="0"/>
                        </a:rPr>
                        <a:t> </a:t>
                      </a:r>
                      <a:r>
                        <a:rPr lang="en-US" sz="1400" b="0" dirty="0">
                          <a:solidFill>
                            <a:srgbClr val="6B6059"/>
                          </a:solidFill>
                          <a:latin typeface="Arial" pitchFamily="34" charset="0"/>
                          <a:ea typeface="Times New Roman"/>
                          <a:cs typeface="Arial" pitchFamily="34" charset="0"/>
                        </a:rPr>
                        <a:t>ne system</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Ky</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kryesishte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bazohet</a:t>
                      </a:r>
                      <a:r>
                        <a:rPr lang="en-US" sz="1400" dirty="0">
                          <a:solidFill>
                            <a:srgbClr val="6B6059"/>
                          </a:solidFill>
                          <a:latin typeface="Arial" pitchFamily="34" charset="0"/>
                          <a:ea typeface="Times New Roman"/>
                          <a:cs typeface="Arial" pitchFamily="34" charset="0"/>
                        </a:rPr>
                        <a:t> ne </a:t>
                      </a:r>
                      <a:r>
                        <a:rPr lang="en-US" sz="1400" dirty="0" err="1" smtClean="0">
                          <a:solidFill>
                            <a:srgbClr val="6B6059"/>
                          </a:solidFill>
                          <a:latin typeface="Arial" pitchFamily="34" charset="0"/>
                          <a:ea typeface="Times New Roman"/>
                          <a:cs typeface="Arial" pitchFamily="34" charset="0"/>
                        </a:rPr>
                        <a:t>perceptimin</a:t>
                      </a:r>
                      <a:r>
                        <a:rPr lang="en-US" sz="1400" dirty="0" smtClean="0">
                          <a:solidFill>
                            <a:srgbClr val="6B6059"/>
                          </a:solidFill>
                          <a:latin typeface="Arial" pitchFamily="34" charset="0"/>
                          <a:ea typeface="Times New Roman"/>
                          <a:cs typeface="Arial" pitchFamily="34" charset="0"/>
                        </a:rPr>
                        <a:t> e </a:t>
                      </a:r>
                      <a:r>
                        <a:rPr lang="en-US" sz="1400" dirty="0" err="1">
                          <a:solidFill>
                            <a:srgbClr val="6B6059"/>
                          </a:solidFill>
                          <a:latin typeface="Arial" pitchFamily="34" charset="0"/>
                          <a:ea typeface="Times New Roman"/>
                          <a:cs typeface="Arial" pitchFamily="34" charset="0"/>
                        </a:rPr>
                        <a:t>pandryshueshmerise</a:t>
                      </a:r>
                      <a:r>
                        <a:rPr lang="en-US" sz="1400" dirty="0">
                          <a:solidFill>
                            <a:srgbClr val="6B6059"/>
                          </a:solidFill>
                          <a:latin typeface="Arial" pitchFamily="34" charset="0"/>
                          <a:ea typeface="Times New Roman"/>
                          <a:cs typeface="Arial" pitchFamily="34" charset="0"/>
                        </a:rPr>
                        <a:t> se </a:t>
                      </a:r>
                      <a:r>
                        <a:rPr lang="en-US" sz="1400" dirty="0" err="1">
                          <a:solidFill>
                            <a:srgbClr val="6B6059"/>
                          </a:solidFill>
                          <a:latin typeface="Arial" pitchFamily="34" charset="0"/>
                          <a:ea typeface="Times New Roman"/>
                          <a:cs typeface="Arial" pitchFamily="34" charset="0"/>
                        </a:rPr>
                        <a:t>vetive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apo</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karakteristikave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fizike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te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personave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qe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te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identifikoje</a:t>
                      </a:r>
                      <a:r>
                        <a:rPr lang="en-US" sz="1400" dirty="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saktesishte</a:t>
                      </a:r>
                      <a:r>
                        <a:rPr lang="en-US" sz="1400" dirty="0" smtClean="0">
                          <a:solidFill>
                            <a:srgbClr val="6B6059"/>
                          </a:solidFill>
                          <a:latin typeface="Arial" pitchFamily="34" charset="0"/>
                          <a:ea typeface="Times New Roman"/>
                          <a:cs typeface="Arial" pitchFamily="34" charset="0"/>
                        </a:rPr>
                        <a:t> </a:t>
                      </a:r>
                      <a:r>
                        <a:rPr lang="en-US" sz="1400" dirty="0">
                          <a:solidFill>
                            <a:srgbClr val="6B6059"/>
                          </a:solidFill>
                          <a:latin typeface="Arial" pitchFamily="34" charset="0"/>
                          <a:ea typeface="Times New Roman"/>
                          <a:cs typeface="Arial" pitchFamily="34" charset="0"/>
                        </a:rPr>
                        <a:t>ne </a:t>
                      </a:r>
                      <a:r>
                        <a:rPr lang="en-US" sz="1400" dirty="0" err="1">
                          <a:solidFill>
                            <a:srgbClr val="6B6059"/>
                          </a:solidFill>
                          <a:latin typeface="Arial" pitchFamily="34" charset="0"/>
                          <a:ea typeface="Times New Roman"/>
                          <a:cs typeface="Arial" pitchFamily="34" charset="0"/>
                        </a:rPr>
                        <a:t>raport</a:t>
                      </a:r>
                      <a:r>
                        <a:rPr lang="en-US" sz="1400" dirty="0">
                          <a:solidFill>
                            <a:srgbClr val="6B6059"/>
                          </a:solidFill>
                          <a:latin typeface="Arial" pitchFamily="34" charset="0"/>
                          <a:ea typeface="Times New Roman"/>
                          <a:cs typeface="Arial" pitchFamily="34" charset="0"/>
                        </a:rPr>
                        <a:t> me </a:t>
                      </a:r>
                      <a:r>
                        <a:rPr lang="en-US" sz="1400" dirty="0" err="1">
                          <a:solidFill>
                            <a:srgbClr val="6B6059"/>
                          </a:solidFill>
                          <a:latin typeface="Arial" pitchFamily="34" charset="0"/>
                          <a:ea typeface="Times New Roman"/>
                          <a:cs typeface="Arial" pitchFamily="34" charset="0"/>
                        </a:rPr>
                        <a:t>te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tjeret</a:t>
                      </a:r>
                      <a:r>
                        <a:rPr lang="en-US" sz="1400" dirty="0" smtClean="0">
                          <a:solidFill>
                            <a:srgbClr val="6B6059"/>
                          </a:solidFill>
                          <a:latin typeface="Arial" pitchFamily="34" charset="0"/>
                          <a:ea typeface="Times New Roman"/>
                          <a:cs typeface="Arial" pitchFamily="34" charset="0"/>
                        </a:rPr>
                        <a:t>. System </a:t>
                      </a:r>
                      <a:r>
                        <a:rPr lang="en-US" sz="1400" dirty="0">
                          <a:solidFill>
                            <a:srgbClr val="6B6059"/>
                          </a:solidFill>
                          <a:latin typeface="Arial" pitchFamily="34" charset="0"/>
                          <a:ea typeface="Times New Roman"/>
                          <a:cs typeface="Arial" pitchFamily="34" charset="0"/>
                        </a:rPr>
                        <a:t>Windows 7 ka </a:t>
                      </a:r>
                      <a:r>
                        <a:rPr lang="en-US" sz="1400" dirty="0" err="1">
                          <a:solidFill>
                            <a:srgbClr val="6B6059"/>
                          </a:solidFill>
                          <a:latin typeface="Arial" pitchFamily="34" charset="0"/>
                          <a:ea typeface="Times New Roman"/>
                          <a:cs typeface="Arial" pitchFamily="34" charset="0"/>
                        </a:rPr>
                        <a:t>vendosur</a:t>
                      </a:r>
                      <a:r>
                        <a:rPr lang="en-US" sz="1400" dirty="0">
                          <a:solidFill>
                            <a:srgbClr val="6B6059"/>
                          </a:solidFill>
                          <a:latin typeface="Arial" pitchFamily="34" charset="0"/>
                          <a:ea typeface="Times New Roman"/>
                          <a:cs typeface="Arial" pitchFamily="34" charset="0"/>
                        </a:rPr>
                        <a:t> standard ne </a:t>
                      </a:r>
                      <a:r>
                        <a:rPr lang="en-US" sz="1400" dirty="0" err="1">
                          <a:solidFill>
                            <a:srgbClr val="6B6059"/>
                          </a:solidFill>
                          <a:latin typeface="Arial" pitchFamily="34" charset="0"/>
                          <a:ea typeface="Times New Roman"/>
                          <a:cs typeface="Arial" pitchFamily="34" charset="0"/>
                        </a:rPr>
                        <a:t>bote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sa</a:t>
                      </a:r>
                      <a:r>
                        <a:rPr lang="en-US" sz="1400" dirty="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i</a:t>
                      </a:r>
                      <a:r>
                        <a:rPr lang="en-US" sz="1400" dirty="0" smtClean="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perket</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teknologjise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biometrike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dhe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kjo</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quhet</a:t>
                      </a:r>
                      <a:r>
                        <a:rPr lang="en-US" sz="1400" dirty="0">
                          <a:solidFill>
                            <a:srgbClr val="6B6059"/>
                          </a:solidFill>
                          <a:latin typeface="Arial" pitchFamily="34" charset="0"/>
                          <a:ea typeface="Times New Roman"/>
                          <a:cs typeface="Arial" pitchFamily="34" charset="0"/>
                        </a:rPr>
                        <a:t> </a:t>
                      </a:r>
                      <a:r>
                        <a:rPr lang="en-US" sz="1400" b="1" dirty="0">
                          <a:solidFill>
                            <a:srgbClr val="6B6059"/>
                          </a:solidFill>
                          <a:latin typeface="Arial" pitchFamily="34" charset="0"/>
                          <a:ea typeface="Times New Roman"/>
                          <a:cs typeface="Arial" pitchFamily="34" charset="0"/>
                        </a:rPr>
                        <a:t>Windows Biometric </a:t>
                      </a:r>
                      <a:r>
                        <a:rPr lang="en-US" sz="1400" b="1" dirty="0" smtClean="0">
                          <a:solidFill>
                            <a:srgbClr val="6B6059"/>
                          </a:solidFill>
                          <a:latin typeface="Arial" pitchFamily="34" charset="0"/>
                          <a:ea typeface="Times New Roman"/>
                          <a:cs typeface="Arial" pitchFamily="34" charset="0"/>
                        </a:rPr>
                        <a:t>Framework</a:t>
                      </a:r>
                    </a:p>
                    <a:p>
                      <a:pPr marL="0" marR="0" algn="just">
                        <a:lnSpc>
                          <a:spcPct val="115000"/>
                        </a:lnSpc>
                        <a:spcBef>
                          <a:spcPts val="0"/>
                        </a:spcBef>
                        <a:spcAft>
                          <a:spcPts val="0"/>
                        </a:spcAft>
                      </a:pPr>
                      <a:endParaRPr lang="en-US" sz="1400" b="1" dirty="0">
                        <a:latin typeface="Arial" pitchFamily="34" charset="0"/>
                        <a:ea typeface="Times New Roman"/>
                        <a:cs typeface="Arial" pitchFamily="34" charset="0"/>
                      </a:endParaRPr>
                    </a:p>
                    <a:p>
                      <a:pPr marL="0" marR="0" algn="just">
                        <a:lnSpc>
                          <a:spcPct val="115000"/>
                        </a:lnSpc>
                        <a:spcBef>
                          <a:spcPts val="0"/>
                        </a:spcBef>
                        <a:spcAft>
                          <a:spcPts val="0"/>
                        </a:spcAft>
                      </a:pPr>
                      <a:r>
                        <a:rPr lang="en-US" sz="1400" b="1" i="1" dirty="0">
                          <a:solidFill>
                            <a:srgbClr val="6B6059"/>
                          </a:solidFill>
                          <a:latin typeface="Arial" pitchFamily="34" charset="0"/>
                          <a:ea typeface="Times New Roman"/>
                          <a:cs typeface="Arial" pitchFamily="34" charset="0"/>
                        </a:rPr>
                        <a:t>Online Identity Integration</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eshte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teknologji</a:t>
                      </a:r>
                      <a:r>
                        <a:rPr lang="en-US" sz="1400" dirty="0">
                          <a:solidFill>
                            <a:srgbClr val="6B6059"/>
                          </a:solidFill>
                          <a:latin typeface="Arial" pitchFamily="34" charset="0"/>
                          <a:ea typeface="Times New Roman"/>
                          <a:cs typeface="Arial" pitchFamily="34" charset="0"/>
                        </a:rPr>
                        <a:t> e </a:t>
                      </a:r>
                      <a:r>
                        <a:rPr lang="en-US" sz="1400" dirty="0" err="1">
                          <a:solidFill>
                            <a:srgbClr val="6B6059"/>
                          </a:solidFill>
                          <a:latin typeface="Arial" pitchFamily="34" charset="0"/>
                          <a:ea typeface="Times New Roman"/>
                          <a:cs typeface="Arial" pitchFamily="34" charset="0"/>
                        </a:rPr>
                        <a:t>cila</a:t>
                      </a:r>
                      <a:r>
                        <a:rPr lang="en-US" sz="1400" dirty="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implementon</a:t>
                      </a:r>
                      <a:r>
                        <a:rPr lang="en-US" sz="1400" dirty="0" smtClean="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nocionin</a:t>
                      </a:r>
                      <a:r>
                        <a:rPr lang="en-US" sz="1400" dirty="0">
                          <a:solidFill>
                            <a:srgbClr val="6B6059"/>
                          </a:solidFill>
                          <a:latin typeface="Arial" pitchFamily="34" charset="0"/>
                          <a:ea typeface="Times New Roman"/>
                          <a:cs typeface="Arial" pitchFamily="34" charset="0"/>
                        </a:rPr>
                        <a:t> </a:t>
                      </a:r>
                      <a:r>
                        <a:rPr lang="en-US" sz="1400" b="1" dirty="0" err="1">
                          <a:solidFill>
                            <a:srgbClr val="6B6059"/>
                          </a:solidFill>
                          <a:latin typeface="Arial" pitchFamily="34" charset="0"/>
                          <a:ea typeface="Times New Roman"/>
                          <a:cs typeface="Arial" pitchFamily="34" charset="0"/>
                        </a:rPr>
                        <a:t>Homegroup</a:t>
                      </a:r>
                      <a:r>
                        <a:rPr lang="en-US" sz="1400" dirty="0">
                          <a:solidFill>
                            <a:srgbClr val="6B6059"/>
                          </a:solidFill>
                          <a:latin typeface="Arial" pitchFamily="34" charset="0"/>
                          <a:ea typeface="Times New Roman"/>
                          <a:cs typeface="Arial" pitchFamily="34" charset="0"/>
                        </a:rPr>
                        <a:t> ne </a:t>
                      </a:r>
                      <a:r>
                        <a:rPr lang="en-US" sz="1400" dirty="0" err="1">
                          <a:solidFill>
                            <a:srgbClr val="6B6059"/>
                          </a:solidFill>
                          <a:latin typeface="Arial" pitchFamily="34" charset="0"/>
                          <a:ea typeface="Times New Roman"/>
                          <a:cs typeface="Arial" pitchFamily="34" charset="0"/>
                        </a:rPr>
                        <a:t>te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cilin</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nocion</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shfrytezuesit</a:t>
                      </a:r>
                      <a:r>
                        <a:rPr lang="en-US" sz="1400" dirty="0">
                          <a:solidFill>
                            <a:srgbClr val="6B6059"/>
                          </a:solidFill>
                          <a:latin typeface="Arial" pitchFamily="34" charset="0"/>
                          <a:ea typeface="Times New Roman"/>
                          <a:cs typeface="Arial" pitchFamily="34" charset="0"/>
                        </a:rPr>
                        <a:t> ne </a:t>
                      </a:r>
                      <a:r>
                        <a:rPr lang="en-US" sz="1400" dirty="0" err="1">
                          <a:solidFill>
                            <a:srgbClr val="6B6059"/>
                          </a:solidFill>
                          <a:latin typeface="Arial" pitchFamily="34" charset="0"/>
                          <a:ea typeface="Times New Roman"/>
                          <a:cs typeface="Arial" pitchFamily="34" charset="0"/>
                        </a:rPr>
                        <a:t>rrjetat</a:t>
                      </a:r>
                      <a:r>
                        <a:rPr lang="en-US" sz="1400" dirty="0">
                          <a:solidFill>
                            <a:srgbClr val="6B6059"/>
                          </a:solidFill>
                          <a:latin typeface="Arial" pitchFamily="34" charset="0"/>
                          <a:ea typeface="Times New Roman"/>
                          <a:cs typeface="Arial" pitchFamily="34" charset="0"/>
                        </a:rPr>
                        <a:t> e </a:t>
                      </a:r>
                      <a:r>
                        <a:rPr lang="en-US" sz="1400" dirty="0" err="1">
                          <a:solidFill>
                            <a:srgbClr val="6B6059"/>
                          </a:solidFill>
                          <a:latin typeface="Arial" pitchFamily="34" charset="0"/>
                          <a:ea typeface="Times New Roman"/>
                          <a:cs typeface="Arial" pitchFamily="34" charset="0"/>
                        </a:rPr>
                        <a:t>vogla</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munde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te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zgjedhin</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qe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te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bejne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ndarjen</a:t>
                      </a:r>
                      <a:r>
                        <a:rPr lang="en-US" sz="1400" dirty="0">
                          <a:solidFill>
                            <a:srgbClr val="6B6059"/>
                          </a:solidFill>
                          <a:latin typeface="Arial" pitchFamily="34" charset="0"/>
                          <a:ea typeface="Times New Roman"/>
                          <a:cs typeface="Arial" pitchFamily="34" charset="0"/>
                        </a:rPr>
                        <a:t> e </a:t>
                      </a:r>
                      <a:r>
                        <a:rPr lang="en-US" sz="1400" dirty="0" err="1">
                          <a:solidFill>
                            <a:srgbClr val="6B6059"/>
                          </a:solidFill>
                          <a:latin typeface="Arial" pitchFamily="34" charset="0"/>
                          <a:ea typeface="Times New Roman"/>
                          <a:cs typeface="Arial" pitchFamily="34" charset="0"/>
                        </a:rPr>
                        <a:t>te</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dhenave</a:t>
                      </a:r>
                      <a:r>
                        <a:rPr lang="en-US" sz="1400" dirty="0">
                          <a:solidFill>
                            <a:srgbClr val="6B6059"/>
                          </a:solidFill>
                          <a:latin typeface="Arial" pitchFamily="34" charset="0"/>
                          <a:ea typeface="Times New Roman"/>
                          <a:cs typeface="Arial" pitchFamily="34" charset="0"/>
                        </a:rPr>
                        <a:t> per </a:t>
                      </a:r>
                      <a:r>
                        <a:rPr lang="en-US" sz="1400" dirty="0" err="1">
                          <a:solidFill>
                            <a:srgbClr val="6B6059"/>
                          </a:solidFill>
                          <a:latin typeface="Arial" pitchFamily="34" charset="0"/>
                          <a:ea typeface="Times New Roman"/>
                          <a:cs typeface="Arial" pitchFamily="34" charset="0"/>
                        </a:rPr>
                        <a:t>komjuter</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te</a:t>
                      </a:r>
                      <a:r>
                        <a:rPr lang="en-US" sz="1400" dirty="0">
                          <a:solidFill>
                            <a:srgbClr val="6B6059"/>
                          </a:solidFill>
                          <a:latin typeface="Arial" pitchFamily="34" charset="0"/>
                          <a:ea typeface="Times New Roman"/>
                          <a:cs typeface="Arial" pitchFamily="34" charset="0"/>
                        </a:rPr>
                        <a:t> </a:t>
                      </a:r>
                      <a:r>
                        <a:rPr lang="en-US" sz="1400" dirty="0" err="1" smtClean="0">
                          <a:solidFill>
                            <a:srgbClr val="6B6059"/>
                          </a:solidFill>
                          <a:latin typeface="Arial" pitchFamily="34" charset="0"/>
                          <a:ea typeface="Times New Roman"/>
                          <a:cs typeface="Arial" pitchFamily="34" charset="0"/>
                        </a:rPr>
                        <a:t>caktuar</a:t>
                      </a:r>
                      <a:r>
                        <a:rPr lang="en-US" sz="1400" dirty="0" smtClean="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sipas</a:t>
                      </a:r>
                      <a:r>
                        <a:rPr lang="en-US" sz="1400" dirty="0">
                          <a:solidFill>
                            <a:srgbClr val="6B6059"/>
                          </a:solidFill>
                          <a:latin typeface="Arial" pitchFamily="34" charset="0"/>
                          <a:ea typeface="Times New Roman"/>
                          <a:cs typeface="Arial" pitchFamily="34" charset="0"/>
                        </a:rPr>
                        <a:t> </a:t>
                      </a:r>
                      <a:r>
                        <a:rPr lang="en-US" sz="1400" dirty="0" err="1">
                          <a:solidFill>
                            <a:srgbClr val="6B6059"/>
                          </a:solidFill>
                          <a:latin typeface="Arial" pitchFamily="34" charset="0"/>
                          <a:ea typeface="Times New Roman"/>
                          <a:cs typeface="Arial" pitchFamily="34" charset="0"/>
                        </a:rPr>
                        <a:t>shfrytezuesve</a:t>
                      </a:r>
                      <a:r>
                        <a:rPr lang="en-US" sz="1400" dirty="0">
                          <a:solidFill>
                            <a:srgbClr val="6B6059"/>
                          </a:solidFill>
                          <a:latin typeface="Arial" pitchFamily="34" charset="0"/>
                          <a:ea typeface="Times New Roman"/>
                          <a:cs typeface="Arial" pitchFamily="34" charset="0"/>
                        </a:rPr>
                        <a:t> individual </a:t>
                      </a:r>
                      <a:r>
                        <a:rPr lang="en-US" sz="1400" dirty="0" smtClean="0">
                          <a:solidFill>
                            <a:srgbClr val="6B6059"/>
                          </a:solidFill>
                          <a:latin typeface="Arial" pitchFamily="34" charset="0"/>
                          <a:ea typeface="Times New Roman"/>
                          <a:cs typeface="Arial" pitchFamily="34" charset="0"/>
                        </a:rPr>
                        <a:t>.</a:t>
                      </a:r>
                      <a:endParaRPr lang="en-US" sz="1400" dirty="0">
                        <a:latin typeface="Arial" pitchFamily="34" charset="0"/>
                        <a:ea typeface="Times New Roman"/>
                        <a:cs typeface="Arial" pitchFamily="34" charset="0"/>
                      </a:endParaRPr>
                    </a:p>
                  </a:txBody>
                  <a:tcPr marL="0" marR="0" marT="0" marB="0" anchor="ctr">
                    <a:lnL>
                      <a:noFill/>
                    </a:lnL>
                    <a:lnR>
                      <a:noFill/>
                    </a:lnR>
                    <a:lnT>
                      <a:noFill/>
                    </a:lnT>
                    <a:lnB>
                      <a:noFill/>
                    </a:lnB>
                    <a:solidFill>
                      <a:srgbClr val="FFFFFF"/>
                    </a:solidFill>
                  </a:tcPr>
                </a:tc>
              </a:tr>
            </a:tbl>
          </a:graphicData>
        </a:graphic>
      </p:graphicFrame>
      <p:sp>
        <p:nvSpPr>
          <p:cNvPr id="87044"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
          <p:cNvSpPr>
            <a:spLocks noChangeArrowheads="1"/>
          </p:cNvSpPr>
          <p:nvPr/>
        </p:nvSpPr>
        <p:spPr bwMode="auto">
          <a:xfrm>
            <a:off x="0" y="-57329"/>
            <a:ext cx="899160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Konfigurimi</a:t>
            </a:r>
            <a:r>
              <a:rPr kumimoji="0" lang="en-US" sz="16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6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HomeGroup</a:t>
            </a:r>
            <a:endParaRPr kumimoji="0" lang="en-US" sz="16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Termi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HomeGroup</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sistemin</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Windows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shfrytezuesit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kompjutereve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vogla</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shtepiake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qellim</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menyre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sa</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efikase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lehte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qasemi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rrjetave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shtepiake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komjutereve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resurseve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tyre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Sapo</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ngritet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posa</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behemi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pjese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ketij</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grupi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lang="en-US" sz="1400" dirty="0" err="1" smtClean="0">
                <a:solidFill>
                  <a:srgbClr val="6B6059"/>
                </a:solidFill>
                <a:latin typeface="Arial" pitchFamily="34" charset="0"/>
                <a:ea typeface="Times New Roman" pitchFamily="18" charset="0"/>
                <a:cs typeface="Arial" pitchFamily="34" charset="0"/>
              </a:rPr>
              <a:t>S</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istemi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operativ</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Windows 7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automatikishte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do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definoj</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gjitha</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autorizimet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Share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NTFS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keshtu</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menjanohet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nevoja</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shfrytezuesi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intervenoje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ose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pershtate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opcionet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sistemit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Kjo</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don me thane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manualishte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definojme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dicka</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konfigurojme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sipas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deshires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nevojes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HomeGroup</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behet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keshtu</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fig</a:t>
            </a:r>
            <a:endParaRPr kumimoji="0" lang="en-US" sz="140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4" descr="http://www.link-elearning.com/linkdl/coursefiles/466/WIN7_13_01.png"/>
          <p:cNvPicPr/>
          <p:nvPr/>
        </p:nvPicPr>
        <p:blipFill>
          <a:blip r:embed="rId2" cstate="print"/>
          <a:srcRect/>
          <a:stretch>
            <a:fillRect/>
          </a:stretch>
        </p:blipFill>
        <p:spPr bwMode="auto">
          <a:xfrm>
            <a:off x="1066800" y="2286000"/>
            <a:ext cx="6629400" cy="4276725"/>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1"/>
          <p:cNvSpPr>
            <a:spLocks noChangeArrowheads="1"/>
          </p:cNvSpPr>
          <p:nvPr/>
        </p:nvSpPr>
        <p:spPr bwMode="auto">
          <a:xfrm>
            <a:off x="0" y="133297"/>
            <a:ext cx="8915400"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Opcionit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Home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Grup</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lang="en-US" sz="1400" dirty="0" smtClean="0">
                <a:solidFill>
                  <a:srgbClr val="6B6059"/>
                </a:solidFill>
                <a:latin typeface="Arial" pitchFamily="34" charset="0"/>
                <a:ea typeface="Times New Roman" pitchFamily="18" charset="0"/>
                <a:cs typeface="Arial" pitchFamily="34" charset="0"/>
              </a:rPr>
              <a:t>i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qasemi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dy</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menyra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duke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Control Panel</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para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duke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Network and Sharing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qasemi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HomeGroup</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opcionit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tjetra</a:t>
            </a:r>
            <a:endPar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Direkt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duke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klikuar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linkun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HomeGroup</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Control Panel</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Derisa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Network and Sharing center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klikojme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Choose </a:t>
            </a: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homegroup</a:t>
            </a: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and sharing options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jepet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mundesia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Homegroup</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opcionet</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futjen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anetaresimin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komjutereve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tjere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Home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Grup</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Sipas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default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definuar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anetaret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grupit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ndajne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bashku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foldere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dokumentash</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fotografi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muzike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video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shtypesa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anetaresuar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ndonje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kompjuter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tjeter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Home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Grup</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medeomos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duhet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dime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paswordin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grupes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sepse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njejta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do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kerkohet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pergjate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procesit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anetaresimit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Home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Grup</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Paswordin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grupes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e pare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shtypur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klikojme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View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print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homegroup</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password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pastaj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do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haper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dritarja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fig 2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shofim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paswordin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home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grupe</a:t>
            </a: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4" descr="http://www.link-elearning.com/linkdl/coursefiles/466/WIN7_13_02.png"/>
          <p:cNvPicPr/>
          <p:nvPr/>
        </p:nvPicPr>
        <p:blipFill>
          <a:blip r:embed="rId2" cstate="print"/>
          <a:srcRect/>
          <a:stretch>
            <a:fillRect/>
          </a:stretch>
        </p:blipFill>
        <p:spPr bwMode="auto">
          <a:xfrm>
            <a:off x="2438400" y="3505200"/>
            <a:ext cx="3810000" cy="2276475"/>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109686"/>
            <a:ext cx="8991600" cy="69249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Konfigurimi</a:t>
            </a:r>
            <a:r>
              <a:rPr kumimoji="0" lang="en-US" sz="16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IPv4 ne </a:t>
            </a:r>
            <a:r>
              <a:rPr kumimoji="0" lang="en-US" sz="16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konekcionet</a:t>
            </a:r>
            <a:r>
              <a:rPr kumimoji="0" lang="en-US" sz="16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e </a:t>
            </a:r>
            <a:r>
              <a:rPr kumimoji="0" lang="en-US" sz="16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rrjetave</a:t>
            </a:r>
            <a:endParaRPr kumimoji="0" lang="en-US" sz="16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Lidhja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komjutereve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rrjete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eshte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rendesise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se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vecante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punen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me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kumpjutere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per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mjediset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bisnisit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dhe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gjetiu</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Windows 7 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mundesone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punen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rrjete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me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shume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fleksibilitet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dhe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efikasitet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raport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me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sistemet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mehereshme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operative.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Ky</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system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ka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instaluara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dy</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versionet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protoklove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rrjetes</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TCP/IP ,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versionin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4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dhe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versionin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6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dhe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qe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dy</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versionet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jane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mundur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per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shfrytezim</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sipas</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Default-it.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Karakteristikat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m</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r</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nd</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sishme 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 ç</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do</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en-US"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IP</a:t>
            </a:r>
            <a:r>
              <a:rPr kumimoji="0" lang="sq-AL" sz="1400" b="1"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protokoli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eshte</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adresa</a:t>
            </a:r>
            <a:r>
              <a:rPr kumimoji="0" lang="sq-AL" sz="1400" b="1"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IP</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endPar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Adresa</a:t>
            </a:r>
            <a:r>
              <a:rPr kumimoji="0" lang="sq-AL" sz="1400" b="1"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IP</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e kompjuterit e identifikon</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kompjuterin tuaj p</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r</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e</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j</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kompjutere</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ve</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tjer</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rrjet.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endParaRPr kumimoji="0" lang="en-US" sz="1400" b="0" i="0" u="none" strike="noStrike" cap="none" normalizeH="0" baseline="0" dirty="0" smtClean="0">
              <a:ln>
                <a:noFill/>
              </a:ln>
              <a:solidFill>
                <a:srgbClr val="333333"/>
              </a:solidFill>
              <a:effectLst/>
              <a:latin typeface="Calibri"/>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Ç</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do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kompjuter</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rrjet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duhet 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ket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nj</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adres</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unike</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IP</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q</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kompjuteri</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t</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mundet </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i caktohet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m</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nyra:</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endParaRPr kumimoji="0" lang="en-US" sz="1400" b="0" i="0" u="none" strike="noStrike" cap="none" normalizeH="0" baseline="0" dirty="0" smtClean="0">
              <a:ln>
                <a:noFill/>
              </a:ln>
              <a:solidFill>
                <a:srgbClr val="333333"/>
              </a:solidFill>
              <a:effectLst/>
              <a:latin typeface="Calibri"/>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automatike</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dhe</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endParaRPr kumimoji="0" lang="en-US" sz="1400" b="0" i="0" u="none" strike="noStrike" cap="none" normalizeH="0" baseline="0" dirty="0" smtClean="0">
              <a:ln>
                <a:noFill/>
              </a:ln>
              <a:solidFill>
                <a:srgbClr val="333333"/>
              </a:solidFill>
              <a:effectLst/>
              <a:latin typeface="Calibri"/>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manuale</a:t>
            </a:r>
            <a:r>
              <a:rPr kumimoji="0" lang="sq-AL"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Adresen  IP</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automatike</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kompjuter</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merr nga</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nj</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sq-AL"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server</a:t>
            </a:r>
            <a:r>
              <a:rPr kumimoji="0" lang="sq-AL" sz="1400" b="1"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DHCP</a:t>
            </a:r>
            <a:r>
              <a:rPr kumimoji="0" lang="sq-AL" sz="1400" b="1"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ose pajisje</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tjera  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rrjetit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e cila e ka te aktivizuar  sherbimin DHCP</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ne vete. DHCP</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server</a:t>
            </a:r>
            <a:r>
              <a:rPr kumimoji="0" lang="en-U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i</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apo</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sh</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rbimi</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(servisi) pas marrjes s</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k</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rkes</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nga kompjuteri</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klient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per ndarjen te IP adreses automatikishte i ndan te njejtit adresen e pare te lire nga hapsira  e adresave te tij.</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se</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kompjuteri</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klient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nj</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periudh</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kohe nuk ka qene ne rrjete,</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atehere serveri DHCP</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do 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caktoj</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adres</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IP,</a:t>
            </a:r>
            <a:r>
              <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por</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kjo</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nuk do 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jet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e nj</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jt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si</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m</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par</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Ndryshe nga</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alokimi </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automatik i </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adresave IP</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kompjutere, permes konfigurimit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manuel </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komjuterit me dore i jepen parametrat e rrjetes dhe IP adresat.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Kjo adres</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IP</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e kompjuterit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klient</a:t>
            </a:r>
            <a:r>
              <a:rPr kumimoji="0" lang="en-US" sz="1400" b="0" i="0" u="none" strike="noStrike" cap="none" normalizeH="0" dirty="0" smtClean="0">
                <a:ln>
                  <a:noFill/>
                </a:ln>
                <a:solidFill>
                  <a:srgbClr val="333333"/>
                </a:solidFill>
                <a:effectLst/>
                <a:latin typeface="Arial" pitchFamily="34" charset="0"/>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sht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e perhershme</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prandaj</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ajo quhet</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adres</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IP</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statike.</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endParaRPr kumimoji="0" lang="en-US" sz="1400" b="0" i="0" u="none" strike="noStrike" cap="none" normalizeH="0" baseline="0" dirty="0" smtClean="0">
              <a:ln>
                <a:noFill/>
              </a:ln>
              <a:solidFill>
                <a:srgbClr val="333333"/>
              </a:solidFill>
              <a:effectLst/>
              <a:latin typeface="Calibri"/>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Ja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nj</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shembull</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version</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IP</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4</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me konfigurimet </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baz</a:t>
            </a:r>
            <a:r>
              <a:rPr kumimoji="0" lang="sq-AL" sz="1400" b="0" i="0" u="none" strike="noStrike" cap="none" normalizeH="0" baseline="0" dirty="0" smtClean="0">
                <a:ln>
                  <a:noFill/>
                </a:ln>
                <a:solidFill>
                  <a:srgbClr val="333333"/>
                </a:solidFill>
                <a:effectLst/>
                <a:latin typeface="Calibri"/>
                <a:ea typeface="Times New Roman" pitchFamily="18" charset="0"/>
                <a:cs typeface="Arial" pitchFamily="34" charset="0"/>
              </a:rPr>
              <a:t>ë </a:t>
            </a:r>
            <a:r>
              <a:rPr kumimoji="0" lang="sq-AL"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te rrjetit.</a:t>
            </a:r>
            <a:endParaRPr kumimoji="0" lang="en-U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DHCP         Enabled                        No</a:t>
            </a:r>
            <a:br>
              <a:rPr kumimoji="0" lang="en-US" sz="16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br>
            <a:r>
              <a:rPr kumimoji="0" lang="en-US" sz="16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IPv4          Address                         109.121.8.185</a:t>
            </a:r>
            <a:br>
              <a:rPr kumimoji="0" lang="en-US" sz="16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br>
            <a:r>
              <a:rPr kumimoji="0" lang="en-US" sz="16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IPv4          Subnet Mask                 255.255.255.255</a:t>
            </a:r>
            <a:br>
              <a:rPr kumimoji="0" lang="en-US" sz="16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br>
            <a:r>
              <a:rPr kumimoji="0" lang="en-US" sz="16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IPv4          Default  Gateway</a:t>
            </a:r>
            <a:br>
              <a:rPr kumimoji="0" lang="en-US" sz="16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br>
            <a:r>
              <a:rPr kumimoji="0" lang="en-US" sz="16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IPv4          DNS Servers                   77.105.0.19</a:t>
            </a:r>
            <a:endParaRPr kumimoji="0" lang="en-US" sz="1600" b="1" i="0" u="none" strike="noStrike" cap="none" normalizeH="0" baseline="0" dirty="0" smtClean="0">
              <a:ln>
                <a:noFill/>
              </a:ln>
              <a:solidFill>
                <a:srgbClr val="6B6059"/>
              </a:solidFill>
              <a:effectLst/>
              <a:latin typeface="Tahoma" pitchFamily="34" charset="0"/>
              <a:ea typeface="Calibri" pitchFamily="34"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Tahoma" pitchFamily="34" charset="0"/>
                <a:ea typeface="Calibri" pitchFamily="34" charset="0"/>
                <a:cs typeface="Tahoma" pitchFamily="34" charset="0"/>
              </a:rPr>
              <a:t/>
            </a:r>
            <a:br>
              <a:rPr kumimoji="0" lang="en-US" sz="1400" b="0" i="0" u="none" strike="noStrike" cap="none" normalizeH="0" baseline="0" dirty="0" smtClean="0">
                <a:ln>
                  <a:noFill/>
                </a:ln>
                <a:solidFill>
                  <a:srgbClr val="6B6059"/>
                </a:solidFill>
                <a:effectLst/>
                <a:latin typeface="Tahoma" pitchFamily="34" charset="0"/>
                <a:ea typeface="Calibri" pitchFamily="34" charset="0"/>
                <a:cs typeface="Tahoma" pitchFamily="34" charset="0"/>
              </a:rPr>
            </a:br>
            <a:r>
              <a:rPr kumimoji="0" lang="en-US" sz="1400" b="0" i="0" u="none" strike="noStrike" cap="none" normalizeH="0" baseline="0" dirty="0" smtClean="0">
                <a:ln>
                  <a:noFill/>
                </a:ln>
                <a:solidFill>
                  <a:srgbClr val="6B6059"/>
                </a:solidFill>
                <a:effectLst/>
                <a:latin typeface="Tahoma" pitchFamily="34" charset="0"/>
                <a:ea typeface="Calibri" pitchFamily="34" charset="0"/>
                <a:cs typeface="Tahoma" pitchFamily="34" charset="0"/>
              </a:rPr>
              <a:t/>
            </a:r>
            <a:br>
              <a:rPr kumimoji="0" lang="en-US" sz="1400" b="0" i="0" u="none" strike="noStrike" cap="none" normalizeH="0" baseline="0" dirty="0" smtClean="0">
                <a:ln>
                  <a:noFill/>
                </a:ln>
                <a:solidFill>
                  <a:srgbClr val="6B6059"/>
                </a:solidFill>
                <a:effectLst/>
                <a:latin typeface="Tahoma" pitchFamily="34" charset="0"/>
                <a:ea typeface="Calibri" pitchFamily="34" charset="0"/>
                <a:cs typeface="Tahoma" pitchFamily="34" charset="0"/>
              </a:rPr>
            </a:b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ChangeArrowheads="1"/>
          </p:cNvSpPr>
          <p:nvPr/>
        </p:nvSpPr>
        <p:spPr bwMode="auto">
          <a:xfrm>
            <a:off x="0" y="0"/>
            <a:ext cx="9144000" cy="72019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IP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IPv4 e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protokolit</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perbehet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prej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4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okteta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8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bita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jep</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gjatesine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prej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32 bit-</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oktete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qellim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menyre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thjeshte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lehte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shperndarja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hapesires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Madhesia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intervalit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protokolin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IPv4 do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dukej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keshtu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0.0.0.0                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fillestare</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r>
            <a:b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b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255.255.255.255    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fundit</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r>
            <a:b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b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nr 0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255?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Meqenese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punojne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nr binary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decimal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nr decimal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zavendosojme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ata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binary do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00000000.00000000.00000000.00000000   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adresafillestare</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r>
            <a:b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b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11111111.11111111.11111111.11111111</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fundit</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r>
            <a:b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b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mledhim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do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32.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lehte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shperndarja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intervalin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 B, C, D </a:t>
            </a:r>
            <a:r>
              <a:rPr lang="en-US" sz="1400" dirty="0" err="1" smtClean="0">
                <a:solidFill>
                  <a:srgbClr val="6B6059"/>
                </a:solidFill>
                <a:latin typeface="Arial" pitchFamily="34" charset="0"/>
                <a:ea typeface="Times New Roman" pitchFamily="18" charset="0"/>
                <a:cs typeface="Arial" pitchFamily="34" charset="0"/>
              </a:rPr>
              <a:t>dhe</a:t>
            </a:r>
            <a:r>
              <a:rPr lang="en-US" sz="1400" dirty="0" smtClean="0">
                <a:solidFill>
                  <a:srgbClr val="6B6059"/>
                </a:solidFill>
                <a:latin typeface="Arial" pitchFamily="34" charset="0"/>
                <a:ea typeface="Times New Roman" pitchFamily="18" charset="0"/>
                <a:cs typeface="Arial" pitchFamily="34" charset="0"/>
              </a:rPr>
              <a:t>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ashtu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speciale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testimeve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ndryshme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etj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ndersa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 B </a:t>
            </a:r>
            <a:r>
              <a:rPr lang="en-US" sz="1400" dirty="0" err="1" smtClean="0">
                <a:solidFill>
                  <a:srgbClr val="6B6059"/>
                </a:solidFill>
                <a:latin typeface="Arial" pitchFamily="34" charset="0"/>
                <a:ea typeface="Times New Roman" pitchFamily="18" charset="0"/>
                <a:cs typeface="Arial" pitchFamily="34" charset="0"/>
              </a:rPr>
              <a:t>dhe</a:t>
            </a:r>
            <a:r>
              <a:rPr lang="en-US" sz="1400" dirty="0" smtClean="0">
                <a:solidFill>
                  <a:srgbClr val="6B6059"/>
                </a:solidFill>
                <a:latin typeface="Arial" pitchFamily="34" charset="0"/>
                <a:ea typeface="Times New Roman" pitchFamily="18" charset="0"/>
                <a:cs typeface="Arial" pitchFamily="34" charset="0"/>
              </a:rPr>
              <a:t>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C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ndahen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publike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jane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definuara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baze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oktetit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pare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sipas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keshtu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prej</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1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deri</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127,</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B: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prej</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128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deri</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191,</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C: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prej</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192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deri</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223</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baze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duket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keshtu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1.0.0.0</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Karakteristike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tjeter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ajo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perbehet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dy</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pjese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network ID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host ID</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Network ID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percakton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kujt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perket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ndersa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Host ID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percakton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klientin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Psh</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C 192.168.1.55</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Dmth</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gjitha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tona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fillojne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192.168.1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paraqesin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pjesen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pare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sone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perkatesishte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kjo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Network ID</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Okteti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lang="en-US" sz="1400" dirty="0" smtClean="0">
                <a:solidFill>
                  <a:srgbClr val="6B6059"/>
                </a:solidFill>
                <a:latin typeface="Arial" pitchFamily="34" charset="0"/>
                <a:ea typeface="Times New Roman" pitchFamily="18" charset="0"/>
                <a:cs typeface="Arial" pitchFamily="34" charset="0"/>
              </a:rPr>
              <a:t>I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fundit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rezervuar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klient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tone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quhet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Host ID</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tone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qeneprej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1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254. Ne fig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treguar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Newtork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ID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Host ID.</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95235" name="Rectangle 3"/>
          <p:cNvSpPr>
            <a:spLocks noChangeArrowheads="1"/>
          </p:cNvSpPr>
          <p:nvPr/>
        </p:nvSpPr>
        <p:spPr bwMode="auto">
          <a:xfrm>
            <a:off x="0" y="167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28600"/>
            <a:ext cx="8839200" cy="646331"/>
          </a:xfrm>
          <a:prstGeom prst="rect">
            <a:avLst/>
          </a:prstGeom>
        </p:spPr>
        <p:txBody>
          <a:bodyPr wrap="square">
            <a:spAutoFit/>
          </a:bodyPr>
          <a:lstStyle/>
          <a:p>
            <a:r>
              <a:rPr lang="en-US" dirty="0" err="1"/>
              <a:t>Hapet</a:t>
            </a:r>
            <a:r>
              <a:rPr lang="en-US" dirty="0"/>
              <a:t> </a:t>
            </a:r>
            <a:r>
              <a:rPr lang="en-US" dirty="0" err="1"/>
              <a:t>nje</a:t>
            </a:r>
            <a:r>
              <a:rPr lang="en-US" dirty="0"/>
              <a:t> </a:t>
            </a:r>
            <a:r>
              <a:rPr lang="en-US" dirty="0" err="1"/>
              <a:t>dritare</a:t>
            </a:r>
            <a:r>
              <a:rPr lang="en-US" dirty="0"/>
              <a:t> e re </a:t>
            </a:r>
            <a:r>
              <a:rPr lang="en-US" dirty="0" err="1"/>
              <a:t>prej</a:t>
            </a:r>
            <a:r>
              <a:rPr lang="en-US" dirty="0"/>
              <a:t> </a:t>
            </a:r>
            <a:r>
              <a:rPr lang="en-US" dirty="0" err="1"/>
              <a:t>nga</a:t>
            </a:r>
            <a:r>
              <a:rPr lang="en-US" dirty="0"/>
              <a:t> </a:t>
            </a:r>
            <a:r>
              <a:rPr lang="en-US" dirty="0" err="1"/>
              <a:t>aplikacioni</a:t>
            </a:r>
            <a:r>
              <a:rPr lang="en-US" dirty="0"/>
              <a:t> </a:t>
            </a:r>
            <a:r>
              <a:rPr lang="en-US" dirty="0" err="1"/>
              <a:t>na</a:t>
            </a:r>
            <a:r>
              <a:rPr lang="en-US" dirty="0"/>
              <a:t> </a:t>
            </a:r>
            <a:r>
              <a:rPr lang="en-US" dirty="0" err="1"/>
              <a:t>mundeson</a:t>
            </a:r>
            <a:r>
              <a:rPr lang="en-US" dirty="0"/>
              <a:t> </a:t>
            </a:r>
            <a:r>
              <a:rPr lang="en-US" dirty="0" err="1"/>
              <a:t>te</a:t>
            </a:r>
            <a:r>
              <a:rPr lang="en-US" dirty="0"/>
              <a:t> </a:t>
            </a:r>
            <a:r>
              <a:rPr lang="en-US" dirty="0" err="1"/>
              <a:t>zgjedhim</a:t>
            </a:r>
            <a:r>
              <a:rPr lang="en-US" dirty="0"/>
              <a:t> </a:t>
            </a:r>
            <a:r>
              <a:rPr lang="en-US" dirty="0" err="1"/>
              <a:t>llojin</a:t>
            </a:r>
            <a:r>
              <a:rPr lang="en-US" dirty="0"/>
              <a:t> e </a:t>
            </a:r>
            <a:r>
              <a:rPr lang="en-US" dirty="0" err="1"/>
              <a:t>kompjuterit</a:t>
            </a:r>
            <a:r>
              <a:rPr lang="en-US" dirty="0"/>
              <a:t> , </a:t>
            </a:r>
            <a:r>
              <a:rPr lang="en-US" dirty="0" err="1"/>
              <a:t>klikojme</a:t>
            </a:r>
            <a:r>
              <a:rPr lang="en-US" dirty="0"/>
              <a:t> ne </a:t>
            </a:r>
            <a:r>
              <a:rPr lang="en-US" dirty="0" err="1"/>
              <a:t>opcionin</a:t>
            </a:r>
            <a:r>
              <a:rPr lang="en-US" dirty="0"/>
              <a:t> </a:t>
            </a:r>
            <a:r>
              <a:rPr lang="en-US" b="1" dirty="0"/>
              <a:t>This is my old computer</a:t>
            </a:r>
            <a:r>
              <a:rPr lang="en-US" dirty="0"/>
              <a:t> ne </a:t>
            </a:r>
            <a:r>
              <a:rPr lang="en-US" dirty="0" err="1"/>
              <a:t>menyre</a:t>
            </a:r>
            <a:r>
              <a:rPr lang="en-US" dirty="0"/>
              <a:t> </a:t>
            </a:r>
            <a:r>
              <a:rPr lang="en-US" dirty="0" err="1"/>
              <a:t>qe</a:t>
            </a:r>
            <a:r>
              <a:rPr lang="en-US" dirty="0"/>
              <a:t> </a:t>
            </a:r>
            <a:r>
              <a:rPr lang="en-US" dirty="0" err="1"/>
              <a:t>bartja</a:t>
            </a:r>
            <a:r>
              <a:rPr lang="en-US" dirty="0"/>
              <a:t> e </a:t>
            </a:r>
            <a:r>
              <a:rPr lang="en-US" dirty="0" err="1"/>
              <a:t>te</a:t>
            </a:r>
            <a:r>
              <a:rPr lang="en-US" dirty="0"/>
              <a:t> </a:t>
            </a:r>
            <a:r>
              <a:rPr lang="en-US" dirty="0" err="1"/>
              <a:t>dhenave</a:t>
            </a:r>
            <a:r>
              <a:rPr lang="en-US" dirty="0"/>
              <a:t> </a:t>
            </a:r>
            <a:r>
              <a:rPr lang="en-US" dirty="0" err="1"/>
              <a:t>te</a:t>
            </a:r>
            <a:r>
              <a:rPr lang="en-US" dirty="0"/>
              <a:t> </a:t>
            </a:r>
            <a:r>
              <a:rPr lang="en-US" dirty="0" err="1"/>
              <a:t>filloi</a:t>
            </a:r>
            <a:r>
              <a:rPr lang="en-US" dirty="0"/>
              <a:t>.</a:t>
            </a:r>
          </a:p>
        </p:txBody>
      </p:sp>
      <p:pic>
        <p:nvPicPr>
          <p:cNvPr id="6145" name="Picture 13" descr="http://www.link-elearning.com/linkdl/coursefiles/466/WIN7_03_04.png"/>
          <p:cNvPicPr>
            <a:picLocks noChangeAspect="1" noChangeArrowheads="1"/>
          </p:cNvPicPr>
          <p:nvPr/>
        </p:nvPicPr>
        <p:blipFill>
          <a:blip r:embed="rId2" cstate="print"/>
          <a:srcRect/>
          <a:stretch>
            <a:fillRect/>
          </a:stretch>
        </p:blipFill>
        <p:spPr bwMode="auto">
          <a:xfrm>
            <a:off x="1371600" y="990600"/>
            <a:ext cx="6198577" cy="4191000"/>
          </a:xfrm>
          <a:prstGeom prst="rect">
            <a:avLst/>
          </a:prstGeom>
          <a:noFill/>
          <a:ln w="9525">
            <a:noFill/>
            <a:miter lim="800000"/>
            <a:headEnd/>
            <a:tailEnd/>
          </a:ln>
        </p:spPr>
      </p:pic>
      <p:sp>
        <p:nvSpPr>
          <p:cNvPr id="4" name="Rectangle 3"/>
          <p:cNvSpPr/>
          <p:nvPr/>
        </p:nvSpPr>
        <p:spPr>
          <a:xfrm>
            <a:off x="228600" y="5228272"/>
            <a:ext cx="8686800" cy="1477328"/>
          </a:xfrm>
          <a:prstGeom prst="rect">
            <a:avLst/>
          </a:prstGeom>
        </p:spPr>
        <p:txBody>
          <a:bodyPr wrap="square">
            <a:spAutoFit/>
          </a:bodyPr>
          <a:lstStyle/>
          <a:p>
            <a:r>
              <a:rPr lang="en-US" dirty="0"/>
              <a:t> </a:t>
            </a:r>
            <a:r>
              <a:rPr lang="sq-AL" dirty="0"/>
              <a:t>Në hapin e parë, aplikimi kontrollon gjendjen aktuale të sistemit, çka mund të ruhen dhe si i tillë te transferohet në një kompjuter tjetër. Procesi i mbledhjës se informatave mund të marrë disa minuta në varësi të sasisë së të dhënave që është në kompjuteri dhe foldereve te përdoruesit. Permes interfejsit grafik ndjekim situatën aktuale në mënyrë që sa me lehte te percjellim procesin.</a:t>
            </a:r>
            <a:endParaRPr 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link-elearning.com/linkdl/coursefiles/466/WIN7_18_01.png"/>
          <p:cNvPicPr/>
          <p:nvPr/>
        </p:nvPicPr>
        <p:blipFill>
          <a:blip r:embed="rId2" cstate="print"/>
          <a:srcRect/>
          <a:stretch>
            <a:fillRect/>
          </a:stretch>
        </p:blipFill>
        <p:spPr bwMode="auto">
          <a:xfrm>
            <a:off x="2438400" y="0"/>
            <a:ext cx="3657600" cy="1981200"/>
          </a:xfrm>
          <a:prstGeom prst="rect">
            <a:avLst/>
          </a:prstGeom>
          <a:noFill/>
          <a:ln w="9525">
            <a:noFill/>
            <a:miter lim="800000"/>
            <a:headEnd/>
            <a:tailEnd/>
          </a:ln>
        </p:spPr>
      </p:pic>
      <p:sp>
        <p:nvSpPr>
          <p:cNvPr id="96257" name="Rectangle 1"/>
          <p:cNvSpPr>
            <a:spLocks noChangeArrowheads="1"/>
          </p:cNvSpPr>
          <p:nvPr/>
        </p:nvSpPr>
        <p:spPr bwMode="auto">
          <a:xfrm>
            <a:off x="228600" y="2063993"/>
            <a:ext cx="8686800"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baze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definuar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Te A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Network ID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W.0.0.0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ndersa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Host ID:.X.Y.Z,</a:t>
            </a:r>
            <a:b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b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Te B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Network ID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W.X.0.0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ndersa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Host ID: .Y.Z,</a:t>
            </a:r>
            <a:b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b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Te       C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        Network         ID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W.X.Y.0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ndersa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Host       ID: .Z.</a:t>
            </a: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Kjo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kesisoji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ka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kenqshme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racionale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intervalin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prandaj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vendosur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standard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ri</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CID</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standardi</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pa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Meqenese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veshtire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ndrrohet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standardi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gjate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atehere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standardi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perfshine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vetem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intervalet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jane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valide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perkatesishte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 B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C.</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standardi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bash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kjarte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kufiri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Network ID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Host ID-se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prandaj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funksionii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ashtuquajtur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Subnet mask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Roli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kryesor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ketij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funksioni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markoi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ndryshimin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Network ID-a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Host ID-a,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dmth</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maska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maskon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Network ID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prej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Host ID-a.  Jane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sipas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Default-it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maska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perklase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ato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jane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adresë</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 default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maska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255.0.0.0,</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adresë</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B default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maska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255.255.0.0,</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adresë</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C default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maska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255.255.255.0.</a:t>
            </a: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standardi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adresimeve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maska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ndryshe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forma Default.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rendesi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mbahet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mende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definicioni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sintaksor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maskes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maska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rregull</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perbehet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prej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rreshti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continual I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njeshive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binare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pastaj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rreshti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continual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zerove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binare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ChangeArrowheads="1"/>
          </p:cNvSpPr>
          <p:nvPr/>
        </p:nvSpPr>
        <p:spPr bwMode="auto">
          <a:xfrm>
            <a:off x="69630" y="457200"/>
            <a:ext cx="907437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1" u="sng"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shembull</a:t>
            </a:r>
            <a:r>
              <a:rPr kumimoji="0" lang="en-US" sz="1400" b="1" i="1" u="sng"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1111.00000000.00000000.00000000 (15.0.0.0)</a:t>
            </a:r>
            <a:b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b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11111111.11111111.11111100.00000000                                                                                             (255.255.252.0)</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r>
            <a:b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b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Tabela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vijuese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jep</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dukje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detale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raporteve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sabnet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maskes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numrit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mundshem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97282" name="Rectangle 2"/>
          <p:cNvSpPr>
            <a:spLocks noChangeArrowheads="1"/>
          </p:cNvSpPr>
          <p:nvPr/>
        </p:nvSpPr>
        <p:spPr bwMode="auto">
          <a:xfrm>
            <a:off x="0" y="4007079"/>
            <a:ext cx="9144000"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57200" algn="l"/>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tjeter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ajo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rrjetat</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publike</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private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publike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jepen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ndahen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internetit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ndryshojne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private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jane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definuara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standard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intervalin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perkasin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publike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ato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jane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  10.0.0.0,</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B:  171.16.0.0,</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klasen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C:  192.168.1.0.</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1628775" y="2045280"/>
            <a:ext cx="5686425" cy="1814942"/>
          </a:xfrm>
          <a:prstGeom prst="rect">
            <a:avLst/>
          </a:prstGeom>
          <a:noFill/>
          <a:ln w="9525">
            <a:noFill/>
            <a:miter lim="800000"/>
            <a:headEnd/>
            <a:tailEnd/>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
          <p:cNvSpPr>
            <a:spLocks noChangeArrowheads="1"/>
          </p:cNvSpPr>
          <p:nvPr/>
        </p:nvSpPr>
        <p:spPr bwMode="auto">
          <a:xfrm>
            <a:off x="0" y="228600"/>
            <a:ext cx="91440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vertetuar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pare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parametrat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enevojshme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Start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meny</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folderin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Accessories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aktivizojme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Command Prompt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pastaj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shkruajme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komanden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ipconfig</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/all</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shtypim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Enter.</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program do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tregoj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gjitha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lang="en-US" sz="1400" dirty="0" err="1" smtClean="0">
                <a:solidFill>
                  <a:srgbClr val="6B6059"/>
                </a:solidFill>
                <a:latin typeface="Arial" pitchFamily="34" charset="0"/>
                <a:ea typeface="Times New Roman" pitchFamily="18" charset="0"/>
                <a:cs typeface="Arial" pitchFamily="34" charset="0"/>
              </a:rPr>
              <a:t>ç</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astit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adapteret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fig .</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4" descr="http://www.link-elearning.com/linkdl/coursefiles/466/WIN7_18_03.png"/>
          <p:cNvPicPr/>
          <p:nvPr/>
        </p:nvPicPr>
        <p:blipFill>
          <a:blip r:embed="rId2" cstate="print"/>
          <a:srcRect/>
          <a:stretch>
            <a:fillRect/>
          </a:stretch>
        </p:blipFill>
        <p:spPr bwMode="auto">
          <a:xfrm>
            <a:off x="304800" y="1066800"/>
            <a:ext cx="8610600" cy="5257800"/>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
          <p:cNvSpPr>
            <a:spLocks noChangeArrowheads="1"/>
          </p:cNvSpPr>
          <p:nvPr/>
        </p:nvSpPr>
        <p:spPr bwMode="auto">
          <a:xfrm>
            <a:off x="0" y="700910"/>
            <a:ext cx="9144000" cy="41857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Parametrat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pare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paisjes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grafike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Network and Sharin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g center,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klikojm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secilin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adapter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duke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klikuar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pastaj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Details.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IP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e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Defaultit</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Gateway-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paisjes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kompjuterit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gjithe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tjere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mbrendshme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dalin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public (internet). </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IPv4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klikojme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adapterine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Network and Sharing</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centre,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pastaj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Properties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Hapet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dritarja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opcionet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mundshme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konfiguruese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duhet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secilin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adapter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vec</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vec</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klikun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majte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perzgjedhim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IPv4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protokol</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pastaj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klikojme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Properties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dritare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jepen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dy</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IP</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DNS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servera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Te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dy</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opcionet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kane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ka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dy</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autoamtik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manual.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manual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adapterit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zgjedhim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opcionin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Use the following IP address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qka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fitojme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mundesine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shkruarjes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fushat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konfiguruara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vendosur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korekt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parametrat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atehere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adapter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do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definuar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parametrate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tjere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nevojshem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kryesishte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nevojat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rutinore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servereve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serviseve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ndryshme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automatike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tutje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menyra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mire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pyetje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klient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shfrytezuesit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shtepiak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
          <p:cNvSpPr>
            <a:spLocks noChangeArrowheads="1"/>
          </p:cNvSpPr>
          <p:nvPr/>
        </p:nvSpPr>
        <p:spPr bwMode="auto">
          <a:xfrm>
            <a:off x="0" y="-46166"/>
            <a:ext cx="891540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Implementimi</a:t>
            </a:r>
            <a:r>
              <a:rPr kumimoji="0" lang="en-US"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a:t>
            </a:r>
            <a:r>
              <a:rPr kumimoji="0" lang="en-US"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ndarjes</a:t>
            </a:r>
            <a:r>
              <a:rPr kumimoji="0" lang="en-US"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automatike</a:t>
            </a:r>
            <a:r>
              <a:rPr kumimoji="0" lang="en-US"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IP </a:t>
            </a:r>
            <a:r>
              <a:rPr kumimoji="0" lang="en-US"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adreses</a:t>
            </a:r>
            <a:endParaRPr kumimoji="0" lang="en-US"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shfrytezuesi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konektohet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shume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ndryshme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secila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kerkoi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ndryshem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Sistemi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operativ</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Windows 7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perkrahe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perdorimin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APIPA(Automatic Private IP Addressing)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kompjuteri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vetevetes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DHCP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sereveri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ka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qasje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ekziston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fare.</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Sipas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Default-it  Windows 7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APIPA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intervalin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169.254.0.0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169.254.255.255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 fig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treguar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shembulli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APIPA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alternative.</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4" descr="http://www.link-elearning.com/linkdl/coursefiles/466/WIN7_20_01.png"/>
          <p:cNvPicPr/>
          <p:nvPr/>
        </p:nvPicPr>
        <p:blipFill>
          <a:blip r:embed="rId2" cstate="print"/>
          <a:srcRect/>
          <a:stretch>
            <a:fillRect/>
          </a:stretch>
        </p:blipFill>
        <p:spPr bwMode="auto">
          <a:xfrm>
            <a:off x="1143000" y="2286000"/>
            <a:ext cx="7238999" cy="3962399"/>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1"/>
          <p:cNvSpPr>
            <a:spLocks noChangeArrowheads="1"/>
          </p:cNvSpPr>
          <p:nvPr/>
        </p:nvSpPr>
        <p:spPr bwMode="auto">
          <a:xfrm>
            <a:off x="0" y="533400"/>
            <a:ext cx="8915400"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57200" algn="l"/>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automatik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metode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automatike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IPv6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adapterit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ky</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Stateful</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Stateless</a:t>
            </a:r>
          </a:p>
          <a:p>
            <a:pPr marL="0" marR="0" lvl="0" indent="0" algn="just" defTabSz="914400" rtl="0" eaLnBrk="1" fontAlgn="base" latinLnBrk="0" hangingPunct="1">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Stateful</a:t>
            </a: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ndahen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ana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servisit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server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ndonje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paisje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tjeter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Servisi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ka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klientit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menaxhon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stateful</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DHCPv6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servisi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automatikishte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konfigurimin</a:t>
            </a:r>
            <a:r>
              <a:rPr kumimoji="0" lang="en-US" sz="1400" b="0" i="0" u="none" strike="noStrike" cap="none" normalizeH="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Stateful</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Stateless </a:t>
            </a: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a:t>
            </a:r>
            <a:r>
              <a:rPr kumimoji="0" lang="en-US" sz="1400" b="0"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jane</a:t>
            </a:r>
            <a:r>
              <a:rPr kumimoji="0" lang="en-US" sz="1400" b="0"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kofiguriuara</a:t>
            </a:r>
            <a:r>
              <a:rPr kumimoji="0" lang="en-US" sz="1400" b="0"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nga</a:t>
            </a:r>
            <a:r>
              <a:rPr kumimoji="0" lang="en-US" sz="1400" b="0"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klient</a:t>
            </a:r>
            <a:r>
              <a:rPr kumimoji="0" lang="en-US" sz="1400" b="0"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mirembahen</a:t>
            </a:r>
            <a:r>
              <a:rPr kumimoji="0" lang="en-US" sz="1400" b="0"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nga</a:t>
            </a:r>
            <a:r>
              <a:rPr kumimoji="0" lang="en-US" sz="1400" b="0"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asnje</a:t>
            </a:r>
            <a:r>
              <a:rPr kumimoji="0" lang="en-US" sz="1400" b="0"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servis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r>
            <a:b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b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Procesi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ndarjes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automatike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gjeneron</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linkun</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adreses</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lokale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gjithashtu</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pergjate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ketij</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procesi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ben</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detektimin</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eventual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duplikate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menyre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fitohet</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siguri</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vetme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a:t>
            </a:r>
            <a:r>
              <a:rPr kumimoji="0" lang="en-US" sz="140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0" fontAlgn="base" latinLnBrk="0" hangingPunct="0">
              <a:lnSpc>
                <a:spcPct val="100000"/>
              </a:lnSpc>
              <a:spcBef>
                <a:spcPct val="0"/>
              </a:spcBef>
              <a:spcAft>
                <a:spcPct val="0"/>
              </a:spcAft>
              <a:buClrTx/>
              <a:buSzTx/>
              <a:tabLst>
                <a:tab pos="457200" algn="l"/>
              </a:tabLst>
            </a:pPr>
            <a:endParaRPr kumimoji="0" lang="en-US"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klienti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merr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IPv6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DHCPv6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serveri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atehere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procesi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rrjedh</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keshtu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Klienti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dergon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porosine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lokalizuar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DHCPv6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serverin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Server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dergon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porosine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ofron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IPv6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opcionet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Klienti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dergon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porosine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DHCPv6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serverit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kerkon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informatat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0" fontAlgn="base" latinLnBrk="0" hangingPunct="0">
              <a:lnSpc>
                <a:spcPct val="100000"/>
              </a:lnSpc>
              <a:spcBef>
                <a:spcPct val="0"/>
              </a:spcBef>
              <a:spcAft>
                <a:spcPct val="0"/>
              </a:spcAft>
              <a:buClrTx/>
              <a:buSzTx/>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Server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dergon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porosine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klientit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porosi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permbane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perkatese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1"/>
          <p:cNvSpPr>
            <a:spLocks noChangeArrowheads="1"/>
          </p:cNvSpPr>
          <p:nvPr/>
        </p:nvSpPr>
        <p:spPr bwMode="auto">
          <a:xfrm>
            <a:off x="0" y="0"/>
            <a:ext cx="9144000"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konfiguroi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APIPA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duhet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kontaktoi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ndonje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DHCP server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pare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aktivizojme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veglen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ipconfig</a:t>
            </a: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/all</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atehere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duhet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adapterin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automatike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Network and Sharing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centar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klikojme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ikonen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adapterit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pastaj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Properties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dritaren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re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klikojme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majten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IPv4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protokol</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pastaj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Properties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Properties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dritaren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IPv4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protokola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klikojme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patjeter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Obtain an IP address automatically.</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Tani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fituar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tab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emrin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Alternate Configuration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klikojme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tab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fitojme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mundesine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alternative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mundesine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pune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shfrytezojme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DHCP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serverin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automatike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ndersa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shtepi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Ip</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statike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APIPA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mvarshmeri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zgjedhur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lejojme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APIPA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tik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mbyllim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gjitha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dritaret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Hapi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vijues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komandes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ipconfig</a:t>
            </a: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/release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Command Prompt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largojme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 Pas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ekzekutimit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komades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adapter I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ka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definuar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asnje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gjendje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komunkoi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Ne fig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shifet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shembulli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perdorimit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release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komandes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4" descr="http://www.link-elearning.com/linkdl/coursefiles/466/WIN7_20_02.png"/>
          <p:cNvPicPr/>
          <p:nvPr/>
        </p:nvPicPr>
        <p:blipFill>
          <a:blip r:embed="rId2" cstate="print"/>
          <a:srcRect/>
          <a:stretch>
            <a:fillRect/>
          </a:stretch>
        </p:blipFill>
        <p:spPr bwMode="auto">
          <a:xfrm>
            <a:off x="1600200" y="3581400"/>
            <a:ext cx="6324600" cy="2362200"/>
          </a:xfrm>
          <a:prstGeom prst="rect">
            <a:avLst/>
          </a:prstGeom>
          <a:noFill/>
          <a:ln w="9525">
            <a:noFill/>
            <a:miter lim="800000"/>
            <a:headEnd/>
            <a:tailEnd/>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1"/>
          <p:cNvSpPr>
            <a:spLocks noChangeArrowheads="1"/>
          </p:cNvSpPr>
          <p:nvPr/>
        </p:nvSpPr>
        <p:spPr bwMode="auto">
          <a:xfrm>
            <a:off x="0" y="120878"/>
            <a:ext cx="89154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lirohemi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momente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momentale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nisim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procesine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automatike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do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provoj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gjej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komunkoj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ndonje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server DHCP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apo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ndonje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paisje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tjeter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do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hostoje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DHCP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servisin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endPar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Procesi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ndarjes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automatike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behet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komandes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ipconfig</a:t>
            </a: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/renew</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Command Prompt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paisjen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fig.</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4" descr="http://www.link-elearning.com/linkdl/coursefiles/466/WIN7_20_03.png"/>
          <p:cNvPicPr/>
          <p:nvPr/>
        </p:nvPicPr>
        <p:blipFill>
          <a:blip r:embed="rId2" cstate="print"/>
          <a:srcRect/>
          <a:stretch>
            <a:fillRect/>
          </a:stretch>
        </p:blipFill>
        <p:spPr bwMode="auto">
          <a:xfrm>
            <a:off x="990600" y="1600200"/>
            <a:ext cx="6858000" cy="2133600"/>
          </a:xfrm>
          <a:prstGeom prst="rect">
            <a:avLst/>
          </a:prstGeom>
          <a:noFill/>
          <a:ln w="9525">
            <a:noFill/>
            <a:miter lim="800000"/>
            <a:headEnd/>
            <a:tailEnd/>
          </a:ln>
        </p:spPr>
      </p:pic>
      <p:sp>
        <p:nvSpPr>
          <p:cNvPr id="103426" name="Rectangle 2"/>
          <p:cNvSpPr>
            <a:spLocks noChangeArrowheads="1"/>
          </p:cNvSpPr>
          <p:nvPr/>
        </p:nvSpPr>
        <p:spPr bwMode="auto">
          <a:xfrm>
            <a:off x="0" y="4035876"/>
            <a:ext cx="891540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intervaline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kohore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adapter </a:t>
            </a:r>
            <a:r>
              <a:rPr lang="en-US" sz="1400" dirty="0" smtClean="0">
                <a:solidFill>
                  <a:srgbClr val="6B6059"/>
                </a:solidFill>
                <a:latin typeface="Arial" pitchFamily="34" charset="0"/>
                <a:ea typeface="Times New Roman" pitchFamily="18" charset="0"/>
                <a:cs typeface="Arial" pitchFamily="34" charset="0"/>
              </a:rPr>
              <a:t>I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ka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vendose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komunikim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DHCP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serverin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komand</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prompti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kthen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informaten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lidhje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gabimin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ka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gjej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asnje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DHCP server.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keshtu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Windowsi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vetevetes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I ka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alternative APIPA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vertetojme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komanden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re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ipconfig</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/all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komande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APIPA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ndare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ka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intervalit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169.254.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sipas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Default.</a:t>
            </a:r>
            <a:endPar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1400" dirty="0" smtClean="0">
                <a:solidFill>
                  <a:srgbClr val="6B6059"/>
                </a:solidFill>
                <a:latin typeface="Arial" pitchFamily="34" charset="0"/>
                <a:ea typeface="Calibri" pitchFamily="34" charset="0"/>
                <a:cs typeface="Arial" pitchFamily="34" charset="0"/>
              </a:rPr>
              <a:t>M</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konekcionin</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serishem</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rrjete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kompjuterit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aktivizimin</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komandes</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ipconfig</a:t>
            </a:r>
            <a:r>
              <a:rPr kumimoji="0" lang="en-US" sz="1400" b="1" i="0" u="none" strike="noStrike" cap="none" normalizeH="0" baseline="0" dirty="0" smtClean="0">
                <a:ln>
                  <a:noFill/>
                </a:ln>
                <a:solidFill>
                  <a:srgbClr val="6B6059"/>
                </a:solidFill>
                <a:effectLst/>
                <a:latin typeface="Arial" pitchFamily="34" charset="0"/>
                <a:ea typeface="Calibri" pitchFamily="34" charset="0"/>
                <a:cs typeface="Arial" pitchFamily="34" charset="0"/>
              </a:rPr>
              <a:t> /renew</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adapter I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kesaj</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radhe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do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mundet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kontaktoj</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serverin</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DHCP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ai</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fitoj</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IP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automatike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konfigurimet</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tjera</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kete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menyre</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kemi</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testuar</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konfigurimin</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  APIPA ne </a:t>
            </a:r>
            <a:r>
              <a:rPr kumimoji="0" lang="en-US" sz="1400" b="0" i="0" u="none" strike="noStrike" cap="none" normalizeH="0" baseline="0" dirty="0" err="1" smtClean="0">
                <a:ln>
                  <a:noFill/>
                </a:ln>
                <a:solidFill>
                  <a:srgbClr val="6B6059"/>
                </a:solidFill>
                <a:effectLst/>
                <a:latin typeface="Arial" pitchFamily="34" charset="0"/>
                <a:ea typeface="Calibri" pitchFamily="34" charset="0"/>
                <a:cs typeface="Arial" pitchFamily="34" charset="0"/>
              </a:rPr>
              <a:t>kompjuter</a:t>
            </a:r>
            <a:r>
              <a:rPr kumimoji="0" lang="en-US" sz="1400" b="0" i="0" u="none" strike="noStrike" cap="none" normalizeH="0" baseline="0" dirty="0" smtClean="0">
                <a:ln>
                  <a:noFill/>
                </a:ln>
                <a:solidFill>
                  <a:srgbClr val="6B6059"/>
                </a:solidFill>
                <a:effectLst/>
                <a:latin typeface="Arial" pitchFamily="34" charset="0"/>
                <a:ea typeface="Calibri" pitchFamily="34" charset="0"/>
                <a:cs typeface="Arial" pitchFamily="34" charset="0"/>
              </a:rPr>
              <a:t>.</a:t>
            </a:r>
            <a:r>
              <a:rPr kumimoji="0" lang="en-US" sz="14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1"/>
          <p:cNvSpPr>
            <a:spLocks noChangeArrowheads="1"/>
          </p:cNvSpPr>
          <p:nvPr/>
        </p:nvSpPr>
        <p:spPr bwMode="auto">
          <a:xfrm>
            <a:off x="0" y="26313"/>
            <a:ext cx="8839200" cy="50475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Zgjedhja</a:t>
            </a: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e </a:t>
            </a: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problemeve</a:t>
            </a: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a:t>
            </a: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rrjete</a:t>
            </a:r>
            <a:endPar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lang="en-US" sz="1400" dirty="0" err="1" smtClean="0">
                <a:solidFill>
                  <a:srgbClr val="6B6059"/>
                </a:solidFill>
                <a:latin typeface="Tahoma" pitchFamily="34" charset="0"/>
                <a:ea typeface="Times New Roman" pitchFamily="18" charset="0"/>
                <a:cs typeface="Tahoma" pitchFamily="34" charset="0"/>
              </a:rPr>
              <a:t>R</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rjetet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komjuterike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sotme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jane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mjafte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komplekse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dhe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medhaja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prandaj</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eshte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rendesise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se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vecante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qe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ma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shpejte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qe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eshte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mundur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detektojme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dhe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menjanojme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problemet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nga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ato</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Sistemi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operativ</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Windows 7 ne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vete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permbane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disa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vegla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apo</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paisje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cilat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perdoren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per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zgjedhur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problemet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qe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paraqiten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dhe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ato</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jane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Event Viewer, Ping, </a:t>
            </a: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Ipconfig</a:t>
            </a: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Tracert</a:t>
            </a: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Nslookup</a:t>
            </a: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Windows Network Diagnostic, </a:t>
            </a: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Pathping</a:t>
            </a: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etj</a:t>
            </a: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Event Viewer </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aktivizojme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permes</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veglave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administrative ne </a:t>
            </a: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Control Panel</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dhe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detyre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kesaj</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vegle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eshte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lang="en-US" sz="1400" dirty="0" smtClean="0">
                <a:solidFill>
                  <a:srgbClr val="6B6059"/>
                </a:solidFill>
                <a:latin typeface="Tahoma" pitchFamily="34" charset="0"/>
                <a:ea typeface="Times New Roman" pitchFamily="18" charset="0"/>
                <a:cs typeface="Tahoma" pitchFamily="34" charset="0"/>
              </a:rPr>
              <a:t>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logon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gjitha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ndodhite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system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dhe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mundesoi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verejme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ato</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Duke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klikuar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logun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caktuar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fitojme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informatat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detale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rreth</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asaj</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ndodhie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baze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informative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dhe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numrit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ndodhive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mundemi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me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sukses</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me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zgjidhur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problemet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Te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gjitha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keto</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ngjarje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apo</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ndodhi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jane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grupuar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5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teresi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per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analiza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me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lehta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problemeve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dhe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ato</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jane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lang="en-US" sz="1400" dirty="0" smtClean="0">
              <a:solidFill>
                <a:srgbClr val="6B6059"/>
              </a:solidFill>
              <a:latin typeface="Tahoma" pitchFamily="34" charset="0"/>
              <a:ea typeface="Times New Roman" pitchFamily="18"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Application log,</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System log,</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Security log,</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Setup log </a:t>
            </a: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Forwarded Events log.</a:t>
            </a:r>
            <a:endParaRPr kumimoji="0" lang="en-US" sz="1400" b="0" i="0" u="none" strike="noStrike" cap="none" normalizeH="0" baseline="0" dirty="0" smtClean="0">
              <a:ln>
                <a:noFill/>
              </a:ln>
              <a:solidFill>
                <a:srgbClr val="6B6059"/>
              </a:solidFill>
              <a:effectLst/>
              <a:latin typeface="Tahoma" pitchFamily="34" charset="0"/>
              <a:ea typeface="Calibri" pitchFamily="34"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rgbClr val="6B6059"/>
                </a:solidFill>
                <a:effectLst/>
                <a:latin typeface="Tahoma" pitchFamily="34" charset="0"/>
                <a:ea typeface="Calibri" pitchFamily="34" charset="0"/>
                <a:cs typeface="Tahoma" pitchFamily="34" charset="0"/>
              </a:rPr>
              <a:t/>
            </a:r>
            <a:br>
              <a:rPr kumimoji="0" lang="en-US" sz="1400" b="0" i="0" u="none" strike="noStrike" cap="none" normalizeH="0" baseline="0" dirty="0" smtClean="0">
                <a:ln>
                  <a:noFill/>
                </a:ln>
                <a:solidFill>
                  <a:srgbClr val="6B6059"/>
                </a:solidFill>
                <a:effectLst/>
                <a:latin typeface="Tahoma" pitchFamily="34" charset="0"/>
                <a:ea typeface="Calibri" pitchFamily="34" charset="0"/>
                <a:cs typeface="Tahoma" pitchFamily="34" charset="0"/>
              </a:rPr>
            </a:br>
            <a:r>
              <a:rPr kumimoji="0" lang="en-US" sz="1400" b="0" i="0" u="none" strike="noStrike" cap="none" normalizeH="0" baseline="0" dirty="0" smtClean="0">
                <a:ln>
                  <a:noFill/>
                </a:ln>
                <a:solidFill>
                  <a:srgbClr val="6B6059"/>
                </a:solidFill>
                <a:effectLst/>
                <a:latin typeface="Tahoma" pitchFamily="34" charset="0"/>
                <a:ea typeface="Calibri" pitchFamily="34" charset="0"/>
                <a:cs typeface="Tahoma" pitchFamily="34" charset="0"/>
              </a:rPr>
              <a:t/>
            </a:r>
            <a:br>
              <a:rPr kumimoji="0" lang="en-US" sz="1400" b="0" i="0" u="none" strike="noStrike" cap="none" normalizeH="0" baseline="0" dirty="0" smtClean="0">
                <a:ln>
                  <a:noFill/>
                </a:ln>
                <a:solidFill>
                  <a:srgbClr val="6B6059"/>
                </a:solidFill>
                <a:effectLst/>
                <a:latin typeface="Tahoma" pitchFamily="34" charset="0"/>
                <a:ea typeface="Calibri" pitchFamily="34" charset="0"/>
                <a:cs typeface="Tahoma" pitchFamily="34" charset="0"/>
              </a:rPr>
            </a:b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link-elearning.com/linkdl/coursefiles/466/WIN7_22_01.png"/>
          <p:cNvPicPr/>
          <p:nvPr/>
        </p:nvPicPr>
        <p:blipFill>
          <a:blip r:embed="rId2" cstate="print"/>
          <a:srcRect/>
          <a:stretch>
            <a:fillRect/>
          </a:stretch>
        </p:blipFill>
        <p:spPr bwMode="auto">
          <a:xfrm>
            <a:off x="1676400" y="1600200"/>
            <a:ext cx="5715000" cy="4238625"/>
          </a:xfrm>
          <a:prstGeom prst="rect">
            <a:avLst/>
          </a:prstGeom>
          <a:noFill/>
          <a:ln w="9525">
            <a:noFill/>
            <a:miter lim="800000"/>
            <a:headEnd/>
            <a:tailEnd/>
          </a:ln>
        </p:spPr>
      </p:pic>
      <p:sp>
        <p:nvSpPr>
          <p:cNvPr id="105473" name="Rectangle 1"/>
          <p:cNvSpPr>
            <a:spLocks noChangeArrowheads="1"/>
          </p:cNvSpPr>
          <p:nvPr/>
        </p:nvSpPr>
        <p:spPr bwMode="auto">
          <a:xfrm>
            <a:off x="228600" y="381000"/>
            <a:ext cx="84582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ndihme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diagnostifkimin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problemeve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duhet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kemi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kujdes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gabimet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verejtjet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jep</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system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logu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fig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shembulli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Event Viewer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konzola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0" y="152400"/>
            <a:ext cx="9067800" cy="147732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Pas përfundimit të mbledhjes së informatave të nevojshme aplikacioni na ofron disa mundesi: klikojme mbi butonin </a:t>
            </a:r>
            <a:r>
              <a:rPr kumimoji="0" lang="sq-AL" b="1" i="0" u="none" strike="noStrike" cap="none" normalizeH="0" baseline="0" dirty="0" smtClean="0">
                <a:ln>
                  <a:noFill/>
                </a:ln>
                <a:solidFill>
                  <a:srgbClr val="333333"/>
                </a:solidFill>
                <a:effectLst/>
                <a:ea typeface="Times New Roman" pitchFamily="18" charset="0"/>
                <a:cs typeface="Times New Roman" pitchFamily="18" charset="0"/>
              </a:rPr>
              <a:t>Next</a:t>
            </a:r>
            <a:r>
              <a:rPr kumimoji="0" lang="sq-AL" b="0" i="0" u="none" strike="noStrike" cap="none" normalizeH="0" baseline="0" dirty="0" smtClean="0">
                <a:ln>
                  <a:noFill/>
                </a:ln>
                <a:solidFill>
                  <a:srgbClr val="333333"/>
                </a:solidFill>
                <a:effectLst/>
                <a:ea typeface="Times New Roman" pitchFamily="18" charset="0"/>
                <a:cs typeface="Times New Roman" pitchFamily="18" charset="0"/>
              </a:rPr>
              <a:t> për të filluar procesin e ruajtjes së shënimeve të të gjitha informatave  te mbledhura nga llogaritë e përdoruesve , në funde ne kemi mundesine për të përshtatur çfarë do të ruhen dhe të transferohet duke klikuar ne opcionin Customize</a:t>
            </a:r>
            <a:endParaRPr kumimoji="0" lang="en-US"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122" name="Picture 14" descr="http://www.link-elearning.com/linkdl/coursefiles/466/WIN7_03_05.png"/>
          <p:cNvPicPr>
            <a:picLocks noChangeAspect="1" noChangeArrowheads="1"/>
          </p:cNvPicPr>
          <p:nvPr/>
        </p:nvPicPr>
        <p:blipFill>
          <a:blip r:embed="rId2" cstate="print"/>
          <a:srcRect/>
          <a:stretch>
            <a:fillRect/>
          </a:stretch>
        </p:blipFill>
        <p:spPr bwMode="auto">
          <a:xfrm>
            <a:off x="1533113" y="1524000"/>
            <a:ext cx="6010687"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52400" y="90101"/>
            <a:ext cx="8763000" cy="2039008"/>
          </a:xfrm>
          <a:prstGeom prst="rect">
            <a:avLst/>
          </a:prstGeom>
          <a:noFill/>
          <a:ln w="9525">
            <a:noFill/>
            <a:miter lim="800000"/>
            <a:headEnd/>
            <a:tailEnd/>
          </a:ln>
          <a:effectLst/>
        </p:spPr>
        <p:txBody>
          <a:bodyPr vert="horz" wrap="square" lIns="0" tIns="38088"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Ping</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rgbClr val="4F81BD"/>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Vegla</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PING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vertetuar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qasjen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hostin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distance .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Funksionon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ashtu</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deri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hosti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distance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dergon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numer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caktuar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paketash</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duke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pritur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pergjigjen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hostiti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distance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cili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ka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detyre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pergjigjet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veren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rastin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ka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pergjigje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nga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hosti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mendohet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se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hosti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ka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munder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pranoj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keto</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pakete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shkak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pengesave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nuk</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eshte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online.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Prandaj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kontrollojme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gjendjen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fizike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vet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hostit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Paisja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aktivizim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Command Prompt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duke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shkruar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komanden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ping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shtesen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psh</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ping 73.112.76.22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ose</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ping google.com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4" descr="http://www.link-elearning.com/linkdl/coursefiles/466/WIN7_22_02.png"/>
          <p:cNvPicPr/>
          <p:nvPr/>
        </p:nvPicPr>
        <p:blipFill>
          <a:blip r:embed="rId2" cstate="print"/>
          <a:srcRect/>
          <a:stretch>
            <a:fillRect/>
          </a:stretch>
        </p:blipFill>
        <p:spPr bwMode="auto">
          <a:xfrm>
            <a:off x="1447800" y="2509837"/>
            <a:ext cx="6248399" cy="3433763"/>
          </a:xfrm>
          <a:prstGeom prst="rect">
            <a:avLst/>
          </a:prstGeom>
          <a:noFill/>
          <a:ln w="9525">
            <a:noFill/>
            <a:miter lim="800000"/>
            <a:headEnd/>
            <a:tailEnd/>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1"/>
          <p:cNvSpPr>
            <a:spLocks noChangeArrowheads="1"/>
          </p:cNvSpPr>
          <p:nvPr/>
        </p:nvSpPr>
        <p:spPr bwMode="auto">
          <a:xfrm>
            <a:off x="228600" y="174739"/>
            <a:ext cx="8458200" cy="1992841"/>
          </a:xfrm>
          <a:prstGeom prst="rect">
            <a:avLst/>
          </a:prstGeom>
          <a:noFill/>
          <a:ln w="9525">
            <a:noFill/>
            <a:miter lim="800000"/>
            <a:headEnd/>
            <a:tailEnd/>
          </a:ln>
          <a:effectLst/>
        </p:spPr>
        <p:txBody>
          <a:bodyPr vert="horz" wrap="square" lIns="0" tIns="38088"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Ipconfig</a:t>
            </a:r>
            <a:endParaRPr kumimoji="0" lang="en-US"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smtClean="0">
              <a:ln>
                <a:noFill/>
              </a:ln>
              <a:solidFill>
                <a:srgbClr val="4F81BD"/>
              </a:solidFill>
              <a:effectLst/>
              <a:latin typeface="Cambria"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Vegla</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Ipconfig</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per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shikuar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diagnostifikuar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konfigurimin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komjutereve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lokal</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dmth</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kuptim</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DNS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keshit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pertrierjes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se IP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adrese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etj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Aktivizohet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permes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Command Prompt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komanden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ipconfig</a:t>
            </a: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dhe</a:t>
            </a: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duke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shtuar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ndonje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lang="en-US" sz="1400" dirty="0" err="1" smtClean="0">
                <a:solidFill>
                  <a:srgbClr val="6B6059"/>
                </a:solidFill>
                <a:latin typeface="Arial" pitchFamily="34" charset="0"/>
                <a:ea typeface="Times New Roman" pitchFamily="18" charset="0"/>
                <a:cs typeface="Arial" pitchFamily="34" charset="0"/>
              </a:rPr>
              <a:t>s</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viç</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Sviçet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qe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perdoren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me se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shpeshti</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jane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/all, /release, /renew,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displaydns</a:t>
            </a:r>
            <a:r>
              <a:rPr kumimoji="0" lang="en-US" sz="1400" b="1"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flushdns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etj</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Duke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shkruar</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komanden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1" i="1"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ipconfig</a:t>
            </a:r>
            <a:r>
              <a:rPr kumimoji="0" lang="en-US" sz="1400" b="1" i="1"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/all </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fitojme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pamjen</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konfigurimit</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gjithe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adaptereve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te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rrjetes</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ne </a:t>
            </a:r>
            <a:r>
              <a:rPr kumimoji="0" lang="en-US" sz="1400" b="0" i="0" u="none" strike="noStrike" cap="none" normalizeH="0" baseline="0" dirty="0" err="1" smtClean="0">
                <a:ln>
                  <a:noFill/>
                </a:ln>
                <a:solidFill>
                  <a:srgbClr val="6B6059"/>
                </a:solidFill>
                <a:effectLst/>
                <a:latin typeface="Arial" pitchFamily="34" charset="0"/>
                <a:ea typeface="Times New Roman" pitchFamily="18" charset="0"/>
                <a:cs typeface="Arial" pitchFamily="34" charset="0"/>
              </a:rPr>
              <a:t>komjutere</a:t>
            </a: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Arial" pitchFamily="34" charset="0"/>
                <a:ea typeface="Times New Roman" pitchFamily="18" charset="0"/>
                <a:cs typeface="Arial" pitchFamily="34"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4" descr="http://www.link-elearning.com/linkdl/coursefiles/466/WIN7_22_03.png"/>
          <p:cNvPicPr/>
          <p:nvPr/>
        </p:nvPicPr>
        <p:blipFill>
          <a:blip r:embed="rId2" cstate="print"/>
          <a:srcRect/>
          <a:stretch>
            <a:fillRect/>
          </a:stretch>
        </p:blipFill>
        <p:spPr bwMode="auto">
          <a:xfrm>
            <a:off x="1066800" y="2014537"/>
            <a:ext cx="7239000" cy="4310063"/>
          </a:xfrm>
          <a:prstGeom prst="rect">
            <a:avLst/>
          </a:prstGeom>
          <a:noFill/>
          <a:ln w="9525">
            <a:noFill/>
            <a:miter lim="800000"/>
            <a:headEnd/>
            <a:tailEnd/>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1"/>
          <p:cNvSpPr>
            <a:spLocks noChangeArrowheads="1"/>
          </p:cNvSpPr>
          <p:nvPr/>
        </p:nvSpPr>
        <p:spPr bwMode="auto">
          <a:xfrm>
            <a:off x="228600" y="97052"/>
            <a:ext cx="8686800" cy="1561954"/>
          </a:xfrm>
          <a:prstGeom prst="rect">
            <a:avLst/>
          </a:prstGeom>
          <a:noFill/>
          <a:ln w="9525">
            <a:noFill/>
            <a:miter lim="800000"/>
            <a:headEnd/>
            <a:tailEnd/>
          </a:ln>
          <a:effectLst/>
        </p:spPr>
        <p:txBody>
          <a:bodyPr vert="horz" wrap="square" lIns="0" tIns="38088"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Tracert</a:t>
            </a:r>
            <a:endParaRPr kumimoji="0" lang="en-US"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smtClean="0">
              <a:ln>
                <a:noFill/>
              </a:ln>
              <a:solidFill>
                <a:srgbClr val="4F81BD"/>
              </a:solidFill>
              <a:effectLst/>
              <a:latin typeface="Cambria"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Paisja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Tracert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perdoret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per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percjellur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paketin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rrjetes</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nga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burimi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deri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destinacion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duke </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percjellur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ruten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qe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paketi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kalon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Na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ndihmon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diagnostifikimin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problemeve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rrjetes</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rastin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kur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paketa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nuk</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mundet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arrij</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destinacion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tek</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Hosti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ose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kur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kemi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nderprerje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ne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rrjete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Aktivizohet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permes</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Command Prompt me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komanden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1" i="1"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tracert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shembullr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tracert</a:t>
            </a: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google.com</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4" descr="http://www.link-elearning.com/linkdl/coursefiles/466/WIN7_22_04.png"/>
          <p:cNvPicPr/>
          <p:nvPr/>
        </p:nvPicPr>
        <p:blipFill>
          <a:blip r:embed="rId2" cstate="print"/>
          <a:srcRect/>
          <a:stretch>
            <a:fillRect/>
          </a:stretch>
        </p:blipFill>
        <p:spPr bwMode="auto">
          <a:xfrm>
            <a:off x="990600" y="2381250"/>
            <a:ext cx="7772400" cy="3867150"/>
          </a:xfrm>
          <a:prstGeom prst="rect">
            <a:avLst/>
          </a:prstGeom>
          <a:noFill/>
          <a:ln w="9525">
            <a:noFill/>
            <a:miter lim="800000"/>
            <a:headEnd/>
            <a:tailEnd/>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1"/>
          <p:cNvSpPr>
            <a:spLocks noChangeArrowheads="1"/>
          </p:cNvSpPr>
          <p:nvPr/>
        </p:nvSpPr>
        <p:spPr bwMode="auto">
          <a:xfrm>
            <a:off x="228600" y="379512"/>
            <a:ext cx="8686800" cy="1561954"/>
          </a:xfrm>
          <a:prstGeom prst="rect">
            <a:avLst/>
          </a:prstGeom>
          <a:noFill/>
          <a:ln w="9525">
            <a:noFill/>
            <a:miter lim="800000"/>
            <a:headEnd/>
            <a:tailEnd/>
          </a:ln>
          <a:effectLst/>
        </p:spPr>
        <p:txBody>
          <a:bodyPr vert="horz" wrap="square" lIns="0" tIns="38088"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Nslookup</a:t>
            </a:r>
            <a:endParaRPr kumimoji="0" lang="en-US"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smtClean="0">
              <a:ln>
                <a:noFill/>
              </a:ln>
              <a:solidFill>
                <a:srgbClr val="4F81BD"/>
              </a:solidFill>
              <a:effectLst/>
              <a:latin typeface="Cambria"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Paisja</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Nslookup</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perdoret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per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treguar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informacionet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me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qellim</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dijagnostifikimit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punes</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se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infrastruktures</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DNS. Me se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shpeshti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perdoret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per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verifikuar</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konekcionet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deri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tek</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DNS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serveri</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Aktivizohet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permes</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Command Prompt me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komanden</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1" i="1"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nslookup</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Shembull</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perdorimit</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te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ketsaj</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0"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paisje</a:t>
            </a: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r>
              <a:rPr kumimoji="0" lang="en-US" sz="1400" b="1" i="0" u="none" strike="noStrike" cap="none" normalizeH="0" baseline="0" dirty="0" err="1" smtClean="0">
                <a:ln>
                  <a:noFill/>
                </a:ln>
                <a:solidFill>
                  <a:srgbClr val="6B6059"/>
                </a:solidFill>
                <a:effectLst/>
                <a:latin typeface="Tahoma" pitchFamily="34" charset="0"/>
                <a:ea typeface="Times New Roman" pitchFamily="18" charset="0"/>
                <a:cs typeface="Tahoma" pitchFamily="34" charset="0"/>
              </a:rPr>
              <a:t>nslookup</a:t>
            </a:r>
            <a:r>
              <a:rPr kumimoji="0" lang="en-US" sz="1400" b="1"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google.com</a:t>
            </a: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B6059"/>
                </a:solidFill>
                <a:effectLst/>
                <a:latin typeface="Tahoma" pitchFamily="34" charset="0"/>
                <a:ea typeface="Times New Roman" pitchFamily="18" charset="0"/>
                <a:cs typeface="Tahoma" pitchFamily="34"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4" descr="http://www.link-elearning.com/linkdl/coursefiles/466/WIN7_22_05.png"/>
          <p:cNvPicPr/>
          <p:nvPr/>
        </p:nvPicPr>
        <p:blipFill>
          <a:blip r:embed="rId2" cstate="print"/>
          <a:srcRect/>
          <a:stretch>
            <a:fillRect/>
          </a:stretch>
        </p:blipFill>
        <p:spPr bwMode="auto">
          <a:xfrm>
            <a:off x="1295400" y="2581274"/>
            <a:ext cx="6858000" cy="3209926"/>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494</TotalTime>
  <Words>2776</Words>
  <Application>Microsoft Office PowerPoint</Application>
  <PresentationFormat>On-screen Show (4:3)</PresentationFormat>
  <Paragraphs>373</Paragraphs>
  <Slides>93</Slides>
  <Notes>1</Notes>
  <HiddenSlides>0</HiddenSlides>
  <MMClips>0</MMClips>
  <ScaleCrop>false</ScaleCrop>
  <HeadingPairs>
    <vt:vector size="4" baseType="variant">
      <vt:variant>
        <vt:lpstr>Theme</vt:lpstr>
      </vt:variant>
      <vt:variant>
        <vt:i4>1</vt:i4>
      </vt:variant>
      <vt:variant>
        <vt:lpstr>Slide Titles</vt:lpstr>
      </vt:variant>
      <vt:variant>
        <vt:i4>93</vt:i4>
      </vt:variant>
    </vt:vector>
  </HeadingPairs>
  <TitlesOfParts>
    <vt:vector size="9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csc</dc:creator>
  <cp:lastModifiedBy>csc</cp:lastModifiedBy>
  <cp:revision>82</cp:revision>
  <dcterms:created xsi:type="dcterms:W3CDTF">2012-02-28T22:13:12Z</dcterms:created>
  <dcterms:modified xsi:type="dcterms:W3CDTF">2012-03-28T08:02:34Z</dcterms:modified>
</cp:coreProperties>
</file>